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Canva Sans Bold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 Italics" panose="020B0604020202020204" charset="0"/>
      <p:regular r:id="rId40"/>
    </p:embeddedFont>
    <p:embeddedFont>
      <p:font typeface="Fraunces Bold" panose="020B0604020202020204" charset="0"/>
      <p:regular r:id="rId41"/>
    </p:embeddedFont>
    <p:embeddedFont>
      <p:font typeface="Arimo" panose="020B0604020202020204" charset="0"/>
      <p:regular r:id="rId42"/>
    </p:embeddedFont>
    <p:embeddedFont>
      <p:font typeface="Canva Sans" panose="020B0604020202020204" charset="0"/>
      <p:regular r:id="rId43"/>
    </p:embeddedFont>
    <p:embeddedFont>
      <p:font typeface="Canva Sans Bold Italics" panose="020B0604020202020204" charset="0"/>
      <p:regular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07.05.2025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9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2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10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3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4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5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6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7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1.7.2013</a:t>
            </a:r>
          </a:p>
          <a:p>
            <a:endParaRPr lang="en-US"/>
          </a:p>
          <a:p>
            <a:r>
              <a:rPr lang="en-US"/>
              <a:t>8</a:t>
            </a:r>
          </a:p>
          <a:p>
            <a:endParaRPr lang="en-US"/>
          </a:p>
          <a:p>
            <a:r>
              <a:rPr lang="en-US"/>
              <a:t>‹#›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39827" y="3046678"/>
            <a:ext cx="9564762" cy="2982161"/>
            <a:chOff x="0" y="0"/>
            <a:chExt cx="12753016" cy="39762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753016" cy="3976215"/>
            </a:xfrm>
            <a:custGeom>
              <a:avLst/>
              <a:gdLst/>
              <a:ahLst/>
              <a:cxnLst/>
              <a:rect l="l" t="t" r="r" b="b"/>
              <a:pathLst>
                <a:path w="12753016" h="3976215">
                  <a:moveTo>
                    <a:pt x="0" y="0"/>
                  </a:moveTo>
                  <a:lnTo>
                    <a:pt x="12753016" y="0"/>
                  </a:lnTo>
                  <a:lnTo>
                    <a:pt x="12753016" y="3976215"/>
                  </a:lnTo>
                  <a:lnTo>
                    <a:pt x="0" y="397621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753016" cy="399526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ИНФОРМАЦИОННАЯ СИСТЕМА "NOMADBUS" для автовокзалов 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991921" y="8768060"/>
            <a:ext cx="170260" cy="121890"/>
            <a:chOff x="0" y="0"/>
            <a:chExt cx="227013" cy="162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7013" cy="162520"/>
            </a:xfrm>
            <a:custGeom>
              <a:avLst/>
              <a:gdLst/>
              <a:ahLst/>
              <a:cxnLst/>
              <a:rect l="l" t="t" r="r" b="b"/>
              <a:pathLst>
                <a:path w="227013" h="162520">
                  <a:moveTo>
                    <a:pt x="0" y="0"/>
                  </a:moveTo>
                  <a:lnTo>
                    <a:pt x="227013" y="0"/>
                  </a:lnTo>
                  <a:lnTo>
                    <a:pt x="227013" y="162520"/>
                  </a:lnTo>
                  <a:lnTo>
                    <a:pt x="0" y="162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227013" cy="1625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937"/>
                </a:lnSpc>
              </a:pPr>
              <a:r>
                <a:rPr lang="en-US" sz="937">
                  <a:solidFill>
                    <a:srgbClr val="4D4D51"/>
                  </a:solidFill>
                  <a:latin typeface="Arimo"/>
                  <a:ea typeface="Arimo"/>
                  <a:cs typeface="Arimo"/>
                  <a:sym typeface="Arimo"/>
                </a:rPr>
                <a:t>ХБ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 rot="-5400000">
            <a:off x="7815670" y="1619899"/>
            <a:ext cx="12893139" cy="8115300"/>
            <a:chOff x="0" y="0"/>
            <a:chExt cx="17190852" cy="10820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90847" cy="10820400"/>
            </a:xfrm>
            <a:custGeom>
              <a:avLst/>
              <a:gdLst/>
              <a:ahLst/>
              <a:cxnLst/>
              <a:rect l="l" t="t" r="r" b="b"/>
              <a:pathLst>
                <a:path w="17190847" h="10820400">
                  <a:moveTo>
                    <a:pt x="0" y="0"/>
                  </a:moveTo>
                  <a:lnTo>
                    <a:pt x="17190847" y="0"/>
                  </a:lnTo>
                  <a:lnTo>
                    <a:pt x="17190847" y="10820400"/>
                  </a:lnTo>
                  <a:lnTo>
                    <a:pt x="0" y="10820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28700" y="7048395"/>
            <a:ext cx="7817854" cy="1780610"/>
            <a:chOff x="0" y="0"/>
            <a:chExt cx="10423805" cy="23741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0423806" cy="2374147"/>
            </a:xfrm>
            <a:custGeom>
              <a:avLst/>
              <a:gdLst/>
              <a:ahLst/>
              <a:cxnLst/>
              <a:rect l="l" t="t" r="r" b="b"/>
              <a:pathLst>
                <a:path w="10423806" h="2374147">
                  <a:moveTo>
                    <a:pt x="0" y="0"/>
                  </a:moveTo>
                  <a:lnTo>
                    <a:pt x="10423806" y="0"/>
                  </a:lnTo>
                  <a:lnTo>
                    <a:pt x="10423806" y="2374147"/>
                  </a:lnTo>
                  <a:lnTo>
                    <a:pt x="0" y="237414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10423805" cy="24408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предмет: Веб-системы и технологии 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группа: 680.22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студент: Исмаилов Хаган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1106538"/>
            <a:ext cx="16303526" cy="1786234"/>
            <a:chOff x="0" y="0"/>
            <a:chExt cx="21738035" cy="23816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738034" cy="2381646"/>
            </a:xfrm>
            <a:custGeom>
              <a:avLst/>
              <a:gdLst/>
              <a:ahLst/>
              <a:cxnLst/>
              <a:rect l="l" t="t" r="r" b="b"/>
              <a:pathLst>
                <a:path w="21738034" h="2381646">
                  <a:moveTo>
                    <a:pt x="0" y="0"/>
                  </a:moveTo>
                  <a:lnTo>
                    <a:pt x="21738034" y="0"/>
                  </a:lnTo>
                  <a:lnTo>
                    <a:pt x="21738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1738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Bootstrap: фреймворк для адаптивной верстки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179736" y="4865191"/>
            <a:ext cx="3544044" cy="450056"/>
            <a:chOff x="0" y="0"/>
            <a:chExt cx="4725392" cy="600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Назначение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406778"/>
            <a:ext cx="4731544" cy="2346722"/>
            <a:chOff x="0" y="0"/>
            <a:chExt cx="6308725" cy="312896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08725" cy="3128963"/>
            </a:xfrm>
            <a:custGeom>
              <a:avLst/>
              <a:gdLst/>
              <a:ahLst/>
              <a:cxnLst/>
              <a:rect l="l" t="t" r="r" b="b"/>
              <a:pathLst>
                <a:path w="6308725" h="3128963">
                  <a:moveTo>
                    <a:pt x="0" y="0"/>
                  </a:moveTo>
                  <a:lnTo>
                    <a:pt x="6308725" y="0"/>
                  </a:lnTo>
                  <a:lnTo>
                    <a:pt x="6308725" y="3128963"/>
                  </a:lnTo>
                  <a:lnTo>
                    <a:pt x="0" y="312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308725" cy="3233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r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Бесплатный фреймворк для быстрой верстки адаптивных сайтов и веб-приложений с готовыми шаблонами и компонентами.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290816" y="3459807"/>
            <a:ext cx="5706219" cy="5706219"/>
            <a:chOff x="0" y="0"/>
            <a:chExt cx="7608292" cy="7608292"/>
          </a:xfrm>
        </p:grpSpPr>
        <p:sp>
          <p:nvSpPr>
            <p:cNvPr id="16" name="Freeform 16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17" name="Group 17"/>
          <p:cNvGrpSpPr/>
          <p:nvPr/>
        </p:nvGrpSpPr>
        <p:grpSpPr>
          <a:xfrm>
            <a:off x="6964264" y="5604272"/>
            <a:ext cx="424160" cy="630288"/>
            <a:chOff x="0" y="0"/>
            <a:chExt cx="565547" cy="84038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65547" cy="840383"/>
            </a:xfrm>
            <a:custGeom>
              <a:avLst/>
              <a:gdLst/>
              <a:ahLst/>
              <a:cxnLst/>
              <a:rect l="l" t="t" r="r" b="b"/>
              <a:pathLst>
                <a:path w="565547" h="840383">
                  <a:moveTo>
                    <a:pt x="0" y="0"/>
                  </a:moveTo>
                  <a:lnTo>
                    <a:pt x="565547" y="0"/>
                  </a:lnTo>
                  <a:lnTo>
                    <a:pt x="565547" y="840383"/>
                  </a:lnTo>
                  <a:lnTo>
                    <a:pt x="0" y="840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133350"/>
              <a:ext cx="565547" cy="9737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2422237" y="3672482"/>
            <a:ext cx="3544044" cy="450056"/>
            <a:chOff x="0" y="0"/>
            <a:chExt cx="4725392" cy="600074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Категории классов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422237" y="4214069"/>
            <a:ext cx="4873526" cy="1439466"/>
            <a:chOff x="0" y="0"/>
            <a:chExt cx="6498035" cy="1919288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6498035" cy="1919288"/>
            </a:xfrm>
            <a:custGeom>
              <a:avLst/>
              <a:gdLst/>
              <a:ahLst/>
              <a:cxnLst/>
              <a:rect l="l" t="t" r="r" b="b"/>
              <a:pathLst>
                <a:path w="6498035" h="1919288">
                  <a:moveTo>
                    <a:pt x="0" y="0"/>
                  </a:moveTo>
                  <a:lnTo>
                    <a:pt x="6498035" y="0"/>
                  </a:lnTo>
                  <a:lnTo>
                    <a:pt x="6498035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104775"/>
              <a:ext cx="6498035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Сетка страницы, оформление контента и вспомогательные задачи (отступы, выравнивание).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290816" y="3459807"/>
            <a:ext cx="5706219" cy="5706219"/>
            <a:chOff x="0" y="0"/>
            <a:chExt cx="7608292" cy="7608292"/>
          </a:xfrm>
        </p:grpSpPr>
        <p:sp>
          <p:nvSpPr>
            <p:cNvPr id="27" name="Freeform 27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0212884" y="4415432"/>
            <a:ext cx="424160" cy="630288"/>
            <a:chOff x="0" y="0"/>
            <a:chExt cx="565547" cy="840383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65547" cy="840383"/>
            </a:xfrm>
            <a:custGeom>
              <a:avLst/>
              <a:gdLst/>
              <a:ahLst/>
              <a:cxnLst/>
              <a:rect l="l" t="t" r="r" b="b"/>
              <a:pathLst>
                <a:path w="565547" h="840383">
                  <a:moveTo>
                    <a:pt x="0" y="0"/>
                  </a:moveTo>
                  <a:lnTo>
                    <a:pt x="565547" y="0"/>
                  </a:lnTo>
                  <a:lnTo>
                    <a:pt x="565547" y="840383"/>
                  </a:lnTo>
                  <a:lnTo>
                    <a:pt x="0" y="840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133350"/>
              <a:ext cx="565547" cy="9737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2422237" y="6511378"/>
            <a:ext cx="3544044" cy="450056"/>
            <a:chOff x="0" y="0"/>
            <a:chExt cx="4725392" cy="60007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Подключение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2422237" y="7052965"/>
            <a:ext cx="4873526" cy="1893093"/>
            <a:chOff x="0" y="0"/>
            <a:chExt cx="6498035" cy="2524124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498035" cy="2524124"/>
            </a:xfrm>
            <a:custGeom>
              <a:avLst/>
              <a:gdLst/>
              <a:ahLst/>
              <a:cxnLst/>
              <a:rect l="l" t="t" r="r" b="b"/>
              <a:pathLst>
                <a:path w="6498035" h="2524124">
                  <a:moveTo>
                    <a:pt x="0" y="0"/>
                  </a:moveTo>
                  <a:lnTo>
                    <a:pt x="6498035" y="0"/>
                  </a:lnTo>
                  <a:lnTo>
                    <a:pt x="6498035" y="2524124"/>
                  </a:lnTo>
                  <a:lnTo>
                    <a:pt x="0" y="252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104775"/>
              <a:ext cx="6498035" cy="26288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Через CDN, локальные файлы, менеджеры пакетов или исходные файлы для компиляции.</a:t>
              </a: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290816" y="3459807"/>
            <a:ext cx="5706219" cy="5706219"/>
            <a:chOff x="0" y="0"/>
            <a:chExt cx="7608292" cy="7608292"/>
          </a:xfrm>
        </p:grpSpPr>
        <p:sp>
          <p:nvSpPr>
            <p:cNvPr id="38" name="Freeform 38" descr="preencoded.png"/>
            <p:cNvSpPr/>
            <p:nvPr/>
          </p:nvSpPr>
          <p:spPr>
            <a:xfrm>
              <a:off x="0" y="0"/>
              <a:ext cx="7608316" cy="7608316"/>
            </a:xfrm>
            <a:custGeom>
              <a:avLst/>
              <a:gdLst/>
              <a:ahLst/>
              <a:cxnLst/>
              <a:rect l="l" t="t" r="r" b="b"/>
              <a:pathLst>
                <a:path w="7608316" h="7608316">
                  <a:moveTo>
                    <a:pt x="0" y="0"/>
                  </a:moveTo>
                  <a:lnTo>
                    <a:pt x="7608316" y="0"/>
                  </a:lnTo>
                  <a:lnTo>
                    <a:pt x="7608316" y="7608316"/>
                  </a:lnTo>
                  <a:lnTo>
                    <a:pt x="0" y="76083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39" name="Group 39"/>
          <p:cNvGrpSpPr/>
          <p:nvPr/>
        </p:nvGrpSpPr>
        <p:grpSpPr>
          <a:xfrm>
            <a:off x="9618166" y="7823149"/>
            <a:ext cx="424160" cy="630288"/>
            <a:chOff x="0" y="0"/>
            <a:chExt cx="565547" cy="840383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65547" cy="840383"/>
            </a:xfrm>
            <a:custGeom>
              <a:avLst/>
              <a:gdLst/>
              <a:ahLst/>
              <a:cxnLst/>
              <a:rect l="l" t="t" r="r" b="b"/>
              <a:pathLst>
                <a:path w="565547" h="840383">
                  <a:moveTo>
                    <a:pt x="0" y="0"/>
                  </a:moveTo>
                  <a:lnTo>
                    <a:pt x="565547" y="0"/>
                  </a:lnTo>
                  <a:lnTo>
                    <a:pt x="565547" y="840383"/>
                  </a:lnTo>
                  <a:lnTo>
                    <a:pt x="0" y="8403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33350"/>
              <a:ext cx="565547" cy="9737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29550" y="1175148"/>
            <a:ext cx="9486900" cy="1756172"/>
            <a:chOff x="0" y="0"/>
            <a:chExt cx="12649200" cy="23415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49200" cy="2341563"/>
            </a:xfrm>
            <a:custGeom>
              <a:avLst/>
              <a:gdLst/>
              <a:ahLst/>
              <a:cxnLst/>
              <a:rect l="l" t="t" r="r" b="b"/>
              <a:pathLst>
                <a:path w="12649200" h="2341563">
                  <a:moveTo>
                    <a:pt x="0" y="0"/>
                  </a:moveTo>
                  <a:lnTo>
                    <a:pt x="12649200" y="0"/>
                  </a:lnTo>
                  <a:lnTo>
                    <a:pt x="12649200" y="2341563"/>
                  </a:lnTo>
                  <a:lnTo>
                    <a:pt x="0" y="23415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49200" cy="23701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1"/>
                </a:lnSpc>
              </a:pPr>
              <a:r>
                <a:rPr lang="en-US" sz="5437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Инструменты для работы с веб-технологиями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29550" y="3347740"/>
            <a:ext cx="208217" cy="1488567"/>
            <a:chOff x="0" y="0"/>
            <a:chExt cx="277622" cy="19847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77622" cy="1984756"/>
            </a:xfrm>
            <a:custGeom>
              <a:avLst/>
              <a:gdLst/>
              <a:ahLst/>
              <a:cxnLst/>
              <a:rect l="l" t="t" r="r" b="b"/>
              <a:pathLst>
                <a:path w="277622" h="1984756">
                  <a:moveTo>
                    <a:pt x="0" y="138811"/>
                  </a:moveTo>
                  <a:cubicBezTo>
                    <a:pt x="0" y="62103"/>
                    <a:pt x="62103" y="0"/>
                    <a:pt x="138811" y="0"/>
                  </a:cubicBezTo>
                  <a:cubicBezTo>
                    <a:pt x="215519" y="0"/>
                    <a:pt x="277622" y="62103"/>
                    <a:pt x="277622" y="138811"/>
                  </a:cubicBezTo>
                  <a:lnTo>
                    <a:pt x="277622" y="1845945"/>
                  </a:lnTo>
                  <a:cubicBezTo>
                    <a:pt x="277622" y="1922653"/>
                    <a:pt x="215519" y="1984756"/>
                    <a:pt x="138811" y="1984756"/>
                  </a:cubicBezTo>
                  <a:cubicBezTo>
                    <a:pt x="62103" y="1984756"/>
                    <a:pt x="0" y="1922653"/>
                    <a:pt x="0" y="18459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8454181" y="3340596"/>
            <a:ext cx="3470225" cy="440978"/>
            <a:chOff x="0" y="0"/>
            <a:chExt cx="4626967" cy="5879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626967" cy="587970"/>
            </a:xfrm>
            <a:custGeom>
              <a:avLst/>
              <a:gdLst/>
              <a:ahLst/>
              <a:cxnLst/>
              <a:rect l="l" t="t" r="r" b="b"/>
              <a:pathLst>
                <a:path w="4626967" h="587970">
                  <a:moveTo>
                    <a:pt x="0" y="0"/>
                  </a:moveTo>
                  <a:lnTo>
                    <a:pt x="4626967" y="0"/>
                  </a:lnTo>
                  <a:lnTo>
                    <a:pt x="4626967" y="587970"/>
                  </a:lnTo>
                  <a:lnTo>
                    <a:pt x="0" y="587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626967" cy="5974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Редакторы кода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454181" y="3876675"/>
            <a:ext cx="8862269" cy="959643"/>
            <a:chOff x="0" y="0"/>
            <a:chExt cx="11816359" cy="12795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816359" cy="1279525"/>
            </a:xfrm>
            <a:custGeom>
              <a:avLst/>
              <a:gdLst/>
              <a:ahLst/>
              <a:cxnLst/>
              <a:rect l="l" t="t" r="r" b="b"/>
              <a:pathLst>
                <a:path w="11816359" h="1279525">
                  <a:moveTo>
                    <a:pt x="0" y="0"/>
                  </a:moveTo>
                  <a:lnTo>
                    <a:pt x="11816359" y="0"/>
                  </a:lnTo>
                  <a:lnTo>
                    <a:pt x="11816359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1816359" cy="1374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12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Visual Studio Code, Atom, Sublime Text — популярные инструменты для написания HTML, CSS и JavaScript.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45971" y="5113884"/>
            <a:ext cx="208217" cy="1488567"/>
            <a:chOff x="0" y="0"/>
            <a:chExt cx="277622" cy="198475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77622" cy="1984756"/>
            </a:xfrm>
            <a:custGeom>
              <a:avLst/>
              <a:gdLst/>
              <a:ahLst/>
              <a:cxnLst/>
              <a:rect l="l" t="t" r="r" b="b"/>
              <a:pathLst>
                <a:path w="277622" h="1984756">
                  <a:moveTo>
                    <a:pt x="0" y="138811"/>
                  </a:moveTo>
                  <a:cubicBezTo>
                    <a:pt x="0" y="62103"/>
                    <a:pt x="62103" y="0"/>
                    <a:pt x="138811" y="0"/>
                  </a:cubicBezTo>
                  <a:cubicBezTo>
                    <a:pt x="215519" y="0"/>
                    <a:pt x="277622" y="62103"/>
                    <a:pt x="277622" y="138811"/>
                  </a:cubicBezTo>
                  <a:lnTo>
                    <a:pt x="277622" y="1845945"/>
                  </a:lnTo>
                  <a:cubicBezTo>
                    <a:pt x="277622" y="1922653"/>
                    <a:pt x="215519" y="1984756"/>
                    <a:pt x="138811" y="1984756"/>
                  </a:cubicBezTo>
                  <a:cubicBezTo>
                    <a:pt x="62103" y="1984756"/>
                    <a:pt x="0" y="1922653"/>
                    <a:pt x="0" y="18459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8870602" y="5106740"/>
            <a:ext cx="3470225" cy="440978"/>
            <a:chOff x="0" y="0"/>
            <a:chExt cx="4626967" cy="58797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626967" cy="587970"/>
            </a:xfrm>
            <a:custGeom>
              <a:avLst/>
              <a:gdLst/>
              <a:ahLst/>
              <a:cxnLst/>
              <a:rect l="l" t="t" r="r" b="b"/>
              <a:pathLst>
                <a:path w="4626967" h="587970">
                  <a:moveTo>
                    <a:pt x="0" y="0"/>
                  </a:moveTo>
                  <a:lnTo>
                    <a:pt x="4626967" y="0"/>
                  </a:lnTo>
                  <a:lnTo>
                    <a:pt x="4626967" y="587970"/>
                  </a:lnTo>
                  <a:lnTo>
                    <a:pt x="0" y="587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626967" cy="5974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Среды разработки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8870602" y="5642819"/>
            <a:ext cx="8445848" cy="959643"/>
            <a:chOff x="0" y="0"/>
            <a:chExt cx="11261131" cy="1279525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1261130" cy="1279525"/>
            </a:xfrm>
            <a:custGeom>
              <a:avLst/>
              <a:gdLst/>
              <a:ahLst/>
              <a:cxnLst/>
              <a:rect l="l" t="t" r="r" b="b"/>
              <a:pathLst>
                <a:path w="11261130" h="1279525">
                  <a:moveTo>
                    <a:pt x="0" y="0"/>
                  </a:moveTo>
                  <a:lnTo>
                    <a:pt x="11261130" y="0"/>
                  </a:lnTo>
                  <a:lnTo>
                    <a:pt x="11261130" y="1279525"/>
                  </a:lnTo>
                  <a:lnTo>
                    <a:pt x="0" y="12795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1261131" cy="13747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12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Eclipse с плагинами для JavaScript и другие IDE помогают в отладке и управлении проектами.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662392" y="6880026"/>
            <a:ext cx="208217" cy="1932718"/>
            <a:chOff x="0" y="0"/>
            <a:chExt cx="277622" cy="257695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77622" cy="2576957"/>
            </a:xfrm>
            <a:custGeom>
              <a:avLst/>
              <a:gdLst/>
              <a:ahLst/>
              <a:cxnLst/>
              <a:rect l="l" t="t" r="r" b="b"/>
              <a:pathLst>
                <a:path w="277622" h="2576957">
                  <a:moveTo>
                    <a:pt x="0" y="138811"/>
                  </a:moveTo>
                  <a:cubicBezTo>
                    <a:pt x="0" y="62103"/>
                    <a:pt x="62103" y="0"/>
                    <a:pt x="138811" y="0"/>
                  </a:cubicBezTo>
                  <a:cubicBezTo>
                    <a:pt x="215519" y="0"/>
                    <a:pt x="277622" y="62103"/>
                    <a:pt x="277622" y="138811"/>
                  </a:cubicBezTo>
                  <a:lnTo>
                    <a:pt x="277622" y="2438146"/>
                  </a:lnTo>
                  <a:cubicBezTo>
                    <a:pt x="277622" y="2514854"/>
                    <a:pt x="215519" y="2576957"/>
                    <a:pt x="138811" y="2576957"/>
                  </a:cubicBezTo>
                  <a:cubicBezTo>
                    <a:pt x="62103" y="2576957"/>
                    <a:pt x="0" y="2514727"/>
                    <a:pt x="0" y="243814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9287024" y="6872882"/>
            <a:ext cx="3470225" cy="440978"/>
            <a:chOff x="0" y="0"/>
            <a:chExt cx="4626967" cy="58797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626967" cy="587970"/>
            </a:xfrm>
            <a:custGeom>
              <a:avLst/>
              <a:gdLst/>
              <a:ahLst/>
              <a:cxnLst/>
              <a:rect l="l" t="t" r="r" b="b"/>
              <a:pathLst>
                <a:path w="4626967" h="587970">
                  <a:moveTo>
                    <a:pt x="0" y="0"/>
                  </a:moveTo>
                  <a:lnTo>
                    <a:pt x="4626967" y="0"/>
                  </a:lnTo>
                  <a:lnTo>
                    <a:pt x="4626967" y="587970"/>
                  </a:lnTo>
                  <a:lnTo>
                    <a:pt x="0" y="5879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4626967" cy="59749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Браузеры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287024" y="7408961"/>
            <a:ext cx="8029426" cy="1403748"/>
            <a:chOff x="0" y="0"/>
            <a:chExt cx="10705901" cy="1871663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705902" cy="1871663"/>
            </a:xfrm>
            <a:custGeom>
              <a:avLst/>
              <a:gdLst/>
              <a:ahLst/>
              <a:cxnLst/>
              <a:rect l="l" t="t" r="r" b="b"/>
              <a:pathLst>
                <a:path w="10705902" h="1871663">
                  <a:moveTo>
                    <a:pt x="0" y="0"/>
                  </a:moveTo>
                  <a:lnTo>
                    <a:pt x="10705902" y="0"/>
                  </a:lnTo>
                  <a:lnTo>
                    <a:pt x="10705902" y="1871663"/>
                  </a:lnTo>
                  <a:lnTo>
                    <a:pt x="0" y="18716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0705901" cy="19669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125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Современные браузеры предоставляют встроенные инструменты для отладки и тестирования веб-приложений.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93817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899667"/>
            <a:ext cx="9445526" cy="1786234"/>
            <a:chOff x="0" y="0"/>
            <a:chExt cx="12594035" cy="238164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Основные задачи системы NomadBus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3111104"/>
            <a:ext cx="4581049" cy="3891153"/>
            <a:chOff x="0" y="0"/>
            <a:chExt cx="6108065" cy="51882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065" cy="5188204"/>
            </a:xfrm>
            <a:custGeom>
              <a:avLst/>
              <a:gdLst/>
              <a:ahLst/>
              <a:cxnLst/>
              <a:rect l="l" t="t" r="r" b="b"/>
              <a:pathLst>
                <a:path w="6108065" h="51882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4847971"/>
                  </a:lnTo>
                  <a:cubicBezTo>
                    <a:pt x="6108065" y="5035931"/>
                    <a:pt x="5955792" y="5188204"/>
                    <a:pt x="5767832" y="5188204"/>
                  </a:cubicBezTo>
                  <a:lnTo>
                    <a:pt x="340233" y="5188204"/>
                  </a:lnTo>
                  <a:cubicBezTo>
                    <a:pt x="152273" y="5188204"/>
                    <a:pt x="0" y="5035804"/>
                    <a:pt x="0" y="484797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75755" y="3387477"/>
            <a:ext cx="4014044" cy="892969"/>
            <a:chOff x="0" y="0"/>
            <a:chExt cx="5352059" cy="119062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352059" cy="1190625"/>
            </a:xfrm>
            <a:custGeom>
              <a:avLst/>
              <a:gdLst/>
              <a:ahLst/>
              <a:cxnLst/>
              <a:rect l="l" t="t" r="r" b="b"/>
              <a:pathLst>
                <a:path w="5352059" h="1190625">
                  <a:moveTo>
                    <a:pt x="0" y="0"/>
                  </a:moveTo>
                  <a:lnTo>
                    <a:pt x="5352059" y="0"/>
                  </a:lnTo>
                  <a:lnTo>
                    <a:pt x="5352059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5352059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Информация о рейсах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5755" y="4371975"/>
            <a:ext cx="4014044" cy="2346722"/>
            <a:chOff x="0" y="0"/>
            <a:chExt cx="5352059" cy="312896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352059" cy="3128963"/>
            </a:xfrm>
            <a:custGeom>
              <a:avLst/>
              <a:gdLst/>
              <a:ahLst/>
              <a:cxnLst/>
              <a:rect l="l" t="t" r="r" b="b"/>
              <a:pathLst>
                <a:path w="5352059" h="3128963">
                  <a:moveTo>
                    <a:pt x="0" y="0"/>
                  </a:moveTo>
                  <a:lnTo>
                    <a:pt x="5352059" y="0"/>
                  </a:lnTo>
                  <a:lnTo>
                    <a:pt x="5352059" y="3128963"/>
                  </a:lnTo>
                  <a:lnTo>
                    <a:pt x="0" y="31289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5352059" cy="3233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Предоставление актуального расписания автобусных рейсов с возможностью фильтрации и поиска.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856834" y="3111104"/>
            <a:ext cx="4581049" cy="3891153"/>
            <a:chOff x="0" y="0"/>
            <a:chExt cx="6108065" cy="518820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108065" cy="5188204"/>
            </a:xfrm>
            <a:custGeom>
              <a:avLst/>
              <a:gdLst/>
              <a:ahLst/>
              <a:cxnLst/>
              <a:rect l="l" t="t" r="r" b="b"/>
              <a:pathLst>
                <a:path w="6108065" h="5188204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767832" y="0"/>
                  </a:lnTo>
                  <a:cubicBezTo>
                    <a:pt x="5955792" y="0"/>
                    <a:pt x="6108065" y="152273"/>
                    <a:pt x="6108065" y="340233"/>
                  </a:cubicBezTo>
                  <a:lnTo>
                    <a:pt x="6108065" y="4847971"/>
                  </a:lnTo>
                  <a:cubicBezTo>
                    <a:pt x="6108065" y="5035931"/>
                    <a:pt x="5955792" y="5188204"/>
                    <a:pt x="5767832" y="5188204"/>
                  </a:cubicBezTo>
                  <a:lnTo>
                    <a:pt x="340233" y="5188204"/>
                  </a:lnTo>
                  <a:cubicBezTo>
                    <a:pt x="152273" y="5188204"/>
                    <a:pt x="0" y="5035804"/>
                    <a:pt x="0" y="484797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6140351" y="3387477"/>
            <a:ext cx="4014044" cy="892969"/>
            <a:chOff x="0" y="0"/>
            <a:chExt cx="5352059" cy="11906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352059" cy="1190625"/>
            </a:xfrm>
            <a:custGeom>
              <a:avLst/>
              <a:gdLst/>
              <a:ahLst/>
              <a:cxnLst/>
              <a:rect l="l" t="t" r="r" b="b"/>
              <a:pathLst>
                <a:path w="5352059" h="1190625">
                  <a:moveTo>
                    <a:pt x="0" y="0"/>
                  </a:moveTo>
                  <a:lnTo>
                    <a:pt x="5352059" y="0"/>
                  </a:lnTo>
                  <a:lnTo>
                    <a:pt x="5352059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5352059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Бронирование и оплата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6140351" y="4371975"/>
            <a:ext cx="4014044" cy="1893093"/>
            <a:chOff x="0" y="0"/>
            <a:chExt cx="5352059" cy="252412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352059" cy="2524124"/>
            </a:xfrm>
            <a:custGeom>
              <a:avLst/>
              <a:gdLst/>
              <a:ahLst/>
              <a:cxnLst/>
              <a:rect l="l" t="t" r="r" b="b"/>
              <a:pathLst>
                <a:path w="5352059" h="2524124">
                  <a:moveTo>
                    <a:pt x="0" y="0"/>
                  </a:moveTo>
                  <a:lnTo>
                    <a:pt x="5352059" y="0"/>
                  </a:lnTo>
                  <a:lnTo>
                    <a:pt x="5352059" y="2524124"/>
                  </a:lnTo>
                  <a:lnTo>
                    <a:pt x="0" y="252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5352059" cy="26288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Онлайн покупка билетов с хранением и управлением приобретёнными билетами.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992238" y="7285732"/>
            <a:ext cx="9445561" cy="2087308"/>
            <a:chOff x="0" y="0"/>
            <a:chExt cx="12594082" cy="278307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2594082" cy="2783078"/>
            </a:xfrm>
            <a:custGeom>
              <a:avLst/>
              <a:gdLst/>
              <a:ahLst/>
              <a:cxnLst/>
              <a:rect l="l" t="t" r="r" b="b"/>
              <a:pathLst>
                <a:path w="12594082" h="2783078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12253849" y="0"/>
                  </a:lnTo>
                  <a:cubicBezTo>
                    <a:pt x="12441809" y="0"/>
                    <a:pt x="12594082" y="152273"/>
                    <a:pt x="12594082" y="340233"/>
                  </a:cubicBezTo>
                  <a:lnTo>
                    <a:pt x="12594082" y="2442845"/>
                  </a:lnTo>
                  <a:cubicBezTo>
                    <a:pt x="12594082" y="2630805"/>
                    <a:pt x="12441809" y="2783078"/>
                    <a:pt x="12253849" y="2783078"/>
                  </a:cubicBezTo>
                  <a:lnTo>
                    <a:pt x="340233" y="2783078"/>
                  </a:lnTo>
                  <a:cubicBezTo>
                    <a:pt x="152273" y="2783078"/>
                    <a:pt x="0" y="2630805"/>
                    <a:pt x="0" y="244284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1275755" y="7562106"/>
            <a:ext cx="7554516" cy="450056"/>
            <a:chOff x="0" y="0"/>
            <a:chExt cx="10072688" cy="6000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072688" cy="600074"/>
            </a:xfrm>
            <a:custGeom>
              <a:avLst/>
              <a:gdLst/>
              <a:ahLst/>
              <a:cxnLst/>
              <a:rect l="l" t="t" r="r" b="b"/>
              <a:pathLst>
                <a:path w="10072688" h="600074">
                  <a:moveTo>
                    <a:pt x="0" y="0"/>
                  </a:moveTo>
                  <a:lnTo>
                    <a:pt x="10072688" y="0"/>
                  </a:lnTo>
                  <a:lnTo>
                    <a:pt x="10072688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10072688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Туристические достопримечательности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75755" y="8103691"/>
            <a:ext cx="8878491" cy="985837"/>
            <a:chOff x="0" y="0"/>
            <a:chExt cx="11837988" cy="13144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837988" cy="1314450"/>
            </a:xfrm>
            <a:custGeom>
              <a:avLst/>
              <a:gdLst/>
              <a:ahLst/>
              <a:cxnLst/>
              <a:rect l="l" t="t" r="r" b="b"/>
              <a:pathLst>
                <a:path w="11837988" h="1314450">
                  <a:moveTo>
                    <a:pt x="0" y="0"/>
                  </a:moveTo>
                  <a:lnTo>
                    <a:pt x="11837988" y="0"/>
                  </a:lnTo>
                  <a:lnTo>
                    <a:pt x="11837988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11837988" cy="141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Информирование о местах интереса в городах назначения с удобным доступом к маршрутам.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 rot="-5400000">
            <a:off x="9566638" y="4201454"/>
            <a:ext cx="4332022" cy="2151322"/>
            <a:chOff x="0" y="0"/>
            <a:chExt cx="5776029" cy="286842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776029" cy="2868429"/>
            </a:xfrm>
            <a:custGeom>
              <a:avLst/>
              <a:gdLst/>
              <a:ahLst/>
              <a:cxnLst/>
              <a:rect l="l" t="t" r="r" b="b"/>
              <a:pathLst>
                <a:path w="5776029" h="2868429">
                  <a:moveTo>
                    <a:pt x="0" y="0"/>
                  </a:moveTo>
                  <a:lnTo>
                    <a:pt x="5776029" y="0"/>
                  </a:lnTo>
                  <a:lnTo>
                    <a:pt x="5776029" y="2868429"/>
                  </a:lnTo>
                  <a:lnTo>
                    <a:pt x="0" y="28684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66675"/>
              <a:ext cx="5776029" cy="293510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70"/>
                </a:lnSpc>
              </a:pPr>
              <a:r>
                <a:rPr lang="en-US" sz="412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ПРАКТИЧЕСКАЯ </a:t>
              </a:r>
            </a:p>
            <a:p>
              <a:pPr algn="ctr">
                <a:lnSpc>
                  <a:spcPts val="5770"/>
                </a:lnSpc>
              </a:pPr>
              <a:endParaRPr lang="en-US" sz="412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endParaRPr>
            </a:p>
            <a:p>
              <a:pPr algn="ctr">
                <a:lnSpc>
                  <a:spcPts val="5770"/>
                </a:lnSpc>
              </a:pPr>
              <a:r>
                <a:rPr lang="en-US" sz="4122" b="1">
                  <a:solidFill>
                    <a:srgbClr val="000000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ЧАСТЬ</a:t>
              </a:r>
            </a:p>
          </p:txBody>
        </p:sp>
      </p:grpSp>
      <p:sp>
        <p:nvSpPr>
          <p:cNvPr id="36" name="Freeform 36"/>
          <p:cNvSpPr/>
          <p:nvPr/>
        </p:nvSpPr>
        <p:spPr>
          <a:xfrm rot="-5318115">
            <a:off x="10109547" y="1649238"/>
            <a:ext cx="8152406" cy="7870778"/>
          </a:xfrm>
          <a:custGeom>
            <a:avLst/>
            <a:gdLst/>
            <a:ahLst/>
            <a:cxnLst/>
            <a:rect l="l" t="t" r="r" b="b"/>
            <a:pathLst>
              <a:path w="8152406" h="7870778">
                <a:moveTo>
                  <a:pt x="0" y="0"/>
                </a:moveTo>
                <a:lnTo>
                  <a:pt x="8152406" y="0"/>
                </a:lnTo>
                <a:lnTo>
                  <a:pt x="8152406" y="7870778"/>
                </a:lnTo>
                <a:lnTo>
                  <a:pt x="0" y="78707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34" b="-34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1102670" y="859842"/>
            <a:ext cx="13453987" cy="2209011"/>
            <a:chOff x="0" y="0"/>
            <a:chExt cx="16683435" cy="27392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3434" cy="2739255"/>
            </a:xfrm>
            <a:custGeom>
              <a:avLst/>
              <a:gdLst/>
              <a:ahLst/>
              <a:cxnLst/>
              <a:rect l="l" t="t" r="r" b="b"/>
              <a:pathLst>
                <a:path w="16683434" h="2739255">
                  <a:moveTo>
                    <a:pt x="0" y="0"/>
                  </a:moveTo>
                  <a:lnTo>
                    <a:pt x="16683434" y="0"/>
                  </a:lnTo>
                  <a:lnTo>
                    <a:pt x="16683434" y="2739255"/>
                  </a:lnTo>
                  <a:lnTo>
                    <a:pt x="0" y="27392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683435" cy="275830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Главная страница </a:t>
              </a:r>
            </a:p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и поиск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062978" y="0"/>
            <a:ext cx="4072297" cy="10117507"/>
            <a:chOff x="0" y="0"/>
            <a:chExt cx="5429729" cy="1349000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429758" cy="13490067"/>
            </a:xfrm>
            <a:custGeom>
              <a:avLst/>
              <a:gdLst/>
              <a:ahLst/>
              <a:cxnLst/>
              <a:rect l="l" t="t" r="r" b="b"/>
              <a:pathLst>
                <a:path w="5429758" h="13490067">
                  <a:moveTo>
                    <a:pt x="0" y="0"/>
                  </a:moveTo>
                  <a:lnTo>
                    <a:pt x="5429758" y="0"/>
                  </a:lnTo>
                  <a:lnTo>
                    <a:pt x="5429758" y="13490067"/>
                  </a:lnTo>
                  <a:lnTo>
                    <a:pt x="0" y="134900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80" r="-79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750936" y="3000159"/>
            <a:ext cx="9575718" cy="62581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html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&lt;!DOCTYPE html&gt;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&lt;html lang="ru"&gt;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&lt;head&gt;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&lt;meta charset="UTF-8"&gt;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&lt;meta name="viewport" content="width=device-width, initial-scale=1.0"&gt;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&lt;title&gt;NomadBus - Система бронирования билетов автовокзала&lt;/title&gt;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&lt;link rel="stylesheet" href="https://cdnjs.cloudflare.com/ajax/libs/font-awesome/6.4.0/css/all.min.css"&gt;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&lt;/head&gt;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Описание основных элементов: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&lt;!DOCTYPE html&gt; - объявление типа документа для HTML5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&lt;html&gt; - корневой элемент страницы, lang="ru" указывает язык содержимого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&lt;head&gt; - контейнер для метаданных страницы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&lt;meta&gt; - метатеги: 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	charset="UTF-8" задаёт кодировку символов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o	viewport настраивает отображение для мобильных устройств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&lt;title&gt; - заголовок страницы в браузере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r>
              <a:rPr lang="en-US" sz="178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&lt;link&gt; - подключение внешних ресурсов, здесь - библиотеки иконок Font Awesome</a:t>
            </a: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492"/>
              </a:lnSpc>
            </a:pPr>
            <a:endParaRPr lang="en-US" sz="178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938624" y="1097120"/>
            <a:ext cx="12512576" cy="900262"/>
            <a:chOff x="0" y="0"/>
            <a:chExt cx="16683435" cy="1200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3434" cy="1200349"/>
            </a:xfrm>
            <a:custGeom>
              <a:avLst/>
              <a:gdLst/>
              <a:ahLst/>
              <a:cxnLst/>
              <a:rect l="l" t="t" r="r" b="b"/>
              <a:pathLst>
                <a:path w="16683434" h="1200349">
                  <a:moveTo>
                    <a:pt x="0" y="0"/>
                  </a:moveTo>
                  <a:lnTo>
                    <a:pt x="16683434" y="0"/>
                  </a:lnTo>
                  <a:lnTo>
                    <a:pt x="16683434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683435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Главная страница и поиск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96043"/>
            <a:ext cx="4772714" cy="1702700"/>
            <a:chOff x="0" y="0"/>
            <a:chExt cx="6363619" cy="22702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63619" cy="2270266"/>
            </a:xfrm>
            <a:custGeom>
              <a:avLst/>
              <a:gdLst/>
              <a:ahLst/>
              <a:cxnLst/>
              <a:rect l="l" t="t" r="r" b="b"/>
              <a:pathLst>
                <a:path w="6363619" h="2270266">
                  <a:moveTo>
                    <a:pt x="0" y="0"/>
                  </a:moveTo>
                  <a:lnTo>
                    <a:pt x="6363619" y="0"/>
                  </a:lnTo>
                  <a:lnTo>
                    <a:pt x="6363619" y="2270266"/>
                  </a:lnTo>
                  <a:lnTo>
                    <a:pt x="0" y="227026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6363619" cy="228931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249"/>
                </a:lnSpc>
              </a:pPr>
              <a:r>
                <a:rPr lang="en-US" sz="33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Параметры поиска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020270"/>
            <a:ext cx="7805886" cy="770998"/>
            <a:chOff x="0" y="0"/>
            <a:chExt cx="10407848" cy="10279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027997"/>
            </a:xfrm>
            <a:custGeom>
              <a:avLst/>
              <a:gdLst/>
              <a:ahLst/>
              <a:cxnLst/>
              <a:rect l="l" t="t" r="r" b="b"/>
              <a:pathLst>
                <a:path w="10407848" h="1027997">
                  <a:moveTo>
                    <a:pt x="0" y="0"/>
                  </a:moveTo>
                  <a:lnTo>
                    <a:pt x="10407848" y="0"/>
                  </a:lnTo>
                  <a:lnTo>
                    <a:pt x="10407848" y="1027997"/>
                  </a:lnTo>
                  <a:lnTo>
                    <a:pt x="0" y="10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10407848" cy="11899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27380" lvl="2" indent="-209127" algn="l">
                <a:lnSpc>
                  <a:spcPts val="5211"/>
                </a:lnSpc>
                <a:buFont typeface="Arial"/>
                <a:buChar char="⚬"/>
              </a:pPr>
              <a:r>
                <a:rPr lang="en-US" sz="32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Город отправления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92238" y="5573017"/>
            <a:ext cx="7805886" cy="770998"/>
            <a:chOff x="0" y="0"/>
            <a:chExt cx="10407848" cy="10279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407848" cy="1027997"/>
            </a:xfrm>
            <a:custGeom>
              <a:avLst/>
              <a:gdLst/>
              <a:ahLst/>
              <a:cxnLst/>
              <a:rect l="l" t="t" r="r" b="b"/>
              <a:pathLst>
                <a:path w="10407848" h="1027997">
                  <a:moveTo>
                    <a:pt x="0" y="0"/>
                  </a:moveTo>
                  <a:lnTo>
                    <a:pt x="10407848" y="0"/>
                  </a:lnTo>
                  <a:lnTo>
                    <a:pt x="10407848" y="1027997"/>
                  </a:lnTo>
                  <a:lnTo>
                    <a:pt x="0" y="10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61925"/>
              <a:ext cx="10407848" cy="11899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27380" lvl="2" indent="-209127" algn="l">
                <a:lnSpc>
                  <a:spcPts val="5211"/>
                </a:lnSpc>
                <a:buFont typeface="Arial"/>
                <a:buChar char="⚬"/>
              </a:pPr>
              <a:r>
                <a:rPr lang="en-US" sz="32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Город прибытия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2238" y="6125766"/>
            <a:ext cx="7805886" cy="770998"/>
            <a:chOff x="0" y="0"/>
            <a:chExt cx="10407848" cy="102799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027997"/>
            </a:xfrm>
            <a:custGeom>
              <a:avLst/>
              <a:gdLst/>
              <a:ahLst/>
              <a:cxnLst/>
              <a:rect l="l" t="t" r="r" b="b"/>
              <a:pathLst>
                <a:path w="10407848" h="1027997">
                  <a:moveTo>
                    <a:pt x="0" y="0"/>
                  </a:moveTo>
                  <a:lnTo>
                    <a:pt x="10407848" y="0"/>
                  </a:lnTo>
                  <a:lnTo>
                    <a:pt x="10407848" y="1027997"/>
                  </a:lnTo>
                  <a:lnTo>
                    <a:pt x="0" y="10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10407848" cy="11899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27380" lvl="2" indent="-209127" algn="l">
                <a:lnSpc>
                  <a:spcPts val="5211"/>
                </a:lnSpc>
                <a:buFont typeface="Arial"/>
                <a:buChar char="⚬"/>
              </a:pPr>
              <a:r>
                <a:rPr lang="en-US" sz="32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Дата поездки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92238" y="6678514"/>
            <a:ext cx="7805886" cy="770998"/>
            <a:chOff x="0" y="0"/>
            <a:chExt cx="10407848" cy="1027997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1027997"/>
            </a:xfrm>
            <a:custGeom>
              <a:avLst/>
              <a:gdLst/>
              <a:ahLst/>
              <a:cxnLst/>
              <a:rect l="l" t="t" r="r" b="b"/>
              <a:pathLst>
                <a:path w="10407848" h="1027997">
                  <a:moveTo>
                    <a:pt x="0" y="0"/>
                  </a:moveTo>
                  <a:lnTo>
                    <a:pt x="10407848" y="0"/>
                  </a:lnTo>
                  <a:lnTo>
                    <a:pt x="10407848" y="1027997"/>
                  </a:lnTo>
                  <a:lnTo>
                    <a:pt x="0" y="102799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10407848" cy="118992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27380" lvl="2" indent="-209127" algn="l">
                <a:lnSpc>
                  <a:spcPts val="5211"/>
                </a:lnSpc>
                <a:buFont typeface="Arial"/>
                <a:buChar char="⚬"/>
              </a:pPr>
              <a:r>
                <a:rPr lang="en-US" sz="32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Количество пассажиров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238463" y="2288467"/>
            <a:ext cx="11020837" cy="7005602"/>
            <a:chOff x="0" y="0"/>
            <a:chExt cx="14694449" cy="934080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4694408" cy="9340850"/>
            </a:xfrm>
            <a:custGeom>
              <a:avLst/>
              <a:gdLst/>
              <a:ahLst/>
              <a:cxnLst/>
              <a:rect l="l" t="t" r="r" b="b"/>
              <a:pathLst>
                <a:path w="14694408" h="9340850">
                  <a:moveTo>
                    <a:pt x="0" y="0"/>
                  </a:moveTo>
                  <a:lnTo>
                    <a:pt x="14694408" y="0"/>
                  </a:lnTo>
                  <a:lnTo>
                    <a:pt x="14694408" y="9340850"/>
                  </a:lnTo>
                  <a:lnTo>
                    <a:pt x="0" y="93408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2887712" y="578569"/>
            <a:ext cx="12512576" cy="900262"/>
            <a:chOff x="0" y="0"/>
            <a:chExt cx="16683435" cy="1200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83434" cy="1200349"/>
            </a:xfrm>
            <a:custGeom>
              <a:avLst/>
              <a:gdLst/>
              <a:ahLst/>
              <a:cxnLst/>
              <a:rect l="l" t="t" r="r" b="b"/>
              <a:pathLst>
                <a:path w="16683434" h="1200349">
                  <a:moveTo>
                    <a:pt x="0" y="0"/>
                  </a:moveTo>
                  <a:lnTo>
                    <a:pt x="16683434" y="0"/>
                  </a:lnTo>
                  <a:lnTo>
                    <a:pt x="16683434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683435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Главная страница и поиск рейсов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1954530"/>
            <a:ext cx="8115300" cy="7303770"/>
          </a:xfrm>
          <a:custGeom>
            <a:avLst/>
            <a:gdLst/>
            <a:ahLst/>
            <a:cxnLst/>
            <a:rect l="l" t="t" r="r" b="b"/>
            <a:pathLst>
              <a:path w="8115300" h="7303770">
                <a:moveTo>
                  <a:pt x="0" y="0"/>
                </a:moveTo>
                <a:lnTo>
                  <a:pt x="8115300" y="0"/>
                </a:lnTo>
                <a:lnTo>
                  <a:pt x="8115300" y="7303770"/>
                </a:lnTo>
                <a:lnTo>
                  <a:pt x="0" y="73037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010996" y="2337394"/>
            <a:ext cx="7248304" cy="64904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6"/>
              </a:lnSpc>
            </a:pP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Описание элементов:</a:t>
            </a:r>
          </a:p>
          <a:p>
            <a:pPr algn="l">
              <a:lnSpc>
                <a:spcPts val="3246"/>
              </a:lnSpc>
            </a:pPr>
            <a:endParaRPr lang="en-US" sz="2318" b="1" i="1">
              <a:solidFill>
                <a:srgbClr val="000000"/>
              </a:solidFill>
              <a:latin typeface="Canva Sans Bold Italics"/>
              <a:ea typeface="Canva Sans Bold Italics"/>
              <a:cs typeface="Canva Sans Bold Italics"/>
              <a:sym typeface="Canva Sans Bold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&lt;section&gt;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семантический тег для обозначения разделов страницы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&lt;form&gt;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контейнер для элементов ввода, отправляемых на сервер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&lt;label&gt;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текстовая метка для поля формы, атрибут for связывает с элементом ввода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&lt;select&gt;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выпадающий список для выбора одного из вариантов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&lt;option&gt;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вариант выбора в выпадающем списке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•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Атрибуты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: 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type="submit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" - определяет кнопку отправки формы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o	</a:t>
            </a:r>
            <a:r>
              <a:rPr lang="en-US" sz="2318" b="1" i="1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id</a:t>
            </a:r>
            <a:r>
              <a:rPr lang="en-US" sz="2318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- уникальный идентификатор элемента</a:t>
            </a: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  <a:p>
            <a:pPr algn="l">
              <a:lnSpc>
                <a:spcPts val="3246"/>
              </a:lnSpc>
            </a:pPr>
            <a:endParaRPr lang="en-US" sz="2318" i="1">
              <a:solidFill>
                <a:srgbClr val="000000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02213" y="6159432"/>
            <a:ext cx="8241787" cy="2821825"/>
            <a:chOff x="0" y="0"/>
            <a:chExt cx="10989049" cy="37624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989049" cy="3762433"/>
            </a:xfrm>
            <a:custGeom>
              <a:avLst/>
              <a:gdLst/>
              <a:ahLst/>
              <a:cxnLst/>
              <a:rect l="l" t="t" r="r" b="b"/>
              <a:pathLst>
                <a:path w="10989049" h="3762433">
                  <a:moveTo>
                    <a:pt x="0" y="0"/>
                  </a:moveTo>
                  <a:lnTo>
                    <a:pt x="10989049" y="0"/>
                  </a:lnTo>
                  <a:lnTo>
                    <a:pt x="10989049" y="3762433"/>
                  </a:lnTo>
                  <a:lnTo>
                    <a:pt x="0" y="376243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0989049" cy="379100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9375"/>
                </a:lnSpc>
              </a:pPr>
              <a:r>
                <a:rPr lang="en-US" sz="750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Популярные направления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3676029" y="1965814"/>
            <a:ext cx="4611971" cy="4539665"/>
            <a:chOff x="0" y="0"/>
            <a:chExt cx="6149295" cy="605288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49295" cy="6052888"/>
            </a:xfrm>
            <a:custGeom>
              <a:avLst/>
              <a:gdLst/>
              <a:ahLst/>
              <a:cxnLst/>
              <a:rect l="l" t="t" r="r" b="b"/>
              <a:pathLst>
                <a:path w="6149295" h="6052888">
                  <a:moveTo>
                    <a:pt x="0" y="0"/>
                  </a:moveTo>
                  <a:lnTo>
                    <a:pt x="6149295" y="0"/>
                  </a:lnTo>
                  <a:lnTo>
                    <a:pt x="6149295" y="6052888"/>
                  </a:lnTo>
                  <a:lnTo>
                    <a:pt x="0" y="60528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71450"/>
              <a:ext cx="6149295" cy="622433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00"/>
                </a:lnSpc>
              </a:pPr>
              <a:r>
                <a:rPr lang="en-US" sz="35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Блок с часто выбираемыми маршрутами для быстрого доступа.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531310" y="6067084"/>
            <a:ext cx="7805886" cy="2291849"/>
            <a:chOff x="0" y="0"/>
            <a:chExt cx="10407848" cy="30557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3055799"/>
            </a:xfrm>
            <a:custGeom>
              <a:avLst/>
              <a:gdLst/>
              <a:ahLst/>
              <a:cxnLst/>
              <a:rect l="l" t="t" r="r" b="b"/>
              <a:pathLst>
                <a:path w="10407848" h="3055799">
                  <a:moveTo>
                    <a:pt x="0" y="0"/>
                  </a:moveTo>
                  <a:lnTo>
                    <a:pt x="10407848" y="0"/>
                  </a:lnTo>
                  <a:lnTo>
                    <a:pt x="10407848" y="3055799"/>
                  </a:lnTo>
                  <a:lnTo>
                    <a:pt x="0" y="3055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71450"/>
              <a:ext cx="10407848" cy="3227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00"/>
                </a:lnSpc>
              </a:pPr>
              <a:r>
                <a:rPr lang="en-US" sz="35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Навигационная панель обеспечивает удобный переход ко всем разделам сайта.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694720"/>
            <a:ext cx="12405553" cy="4870284"/>
            <a:chOff x="0" y="0"/>
            <a:chExt cx="16540737" cy="649371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540735" cy="6493764"/>
            </a:xfrm>
            <a:custGeom>
              <a:avLst/>
              <a:gdLst/>
              <a:ahLst/>
              <a:cxnLst/>
              <a:rect l="l" t="t" r="r" b="b"/>
              <a:pathLst>
                <a:path w="16540735" h="6493764">
                  <a:moveTo>
                    <a:pt x="0" y="0"/>
                  </a:moveTo>
                  <a:lnTo>
                    <a:pt x="16540735" y="0"/>
                  </a:lnTo>
                  <a:lnTo>
                    <a:pt x="16540735" y="6493764"/>
                  </a:lnTo>
                  <a:lnTo>
                    <a:pt x="0" y="64937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221" r="-2221"/>
              </a:stretch>
            </a:blip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850237" y="1374577"/>
            <a:ext cx="9445526" cy="2201416"/>
            <a:chOff x="0" y="0"/>
            <a:chExt cx="12594035" cy="293522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94034" cy="2935222"/>
            </a:xfrm>
            <a:custGeom>
              <a:avLst/>
              <a:gdLst/>
              <a:ahLst/>
              <a:cxnLst/>
              <a:rect l="l" t="t" r="r" b="b"/>
              <a:pathLst>
                <a:path w="12594034" h="2935222">
                  <a:moveTo>
                    <a:pt x="0" y="0"/>
                  </a:moveTo>
                  <a:lnTo>
                    <a:pt x="12594034" y="0"/>
                  </a:lnTo>
                  <a:lnTo>
                    <a:pt x="12594034" y="2935222"/>
                  </a:lnTo>
                  <a:lnTo>
                    <a:pt x="0" y="29352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594035" cy="295427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7357"/>
                </a:lnSpc>
              </a:pPr>
              <a:r>
                <a:rPr lang="en-US" sz="58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Страница расписания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904952"/>
            <a:ext cx="637889" cy="637890"/>
            <a:chOff x="0" y="0"/>
            <a:chExt cx="850519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8771632" y="3897808"/>
            <a:ext cx="3544044" cy="450056"/>
            <a:chOff x="0" y="0"/>
            <a:chExt cx="4725392" cy="600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Детали рейса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71633" y="4432250"/>
            <a:ext cx="3659684" cy="2137170"/>
            <a:chOff x="0" y="0"/>
            <a:chExt cx="4879579" cy="28495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9579" cy="2849560"/>
            </a:xfrm>
            <a:custGeom>
              <a:avLst/>
              <a:gdLst/>
              <a:ahLst/>
              <a:cxnLst/>
              <a:rect l="l" t="t" r="r" b="b"/>
              <a:pathLst>
                <a:path w="4879579" h="2849560">
                  <a:moveTo>
                    <a:pt x="0" y="0"/>
                  </a:moveTo>
                  <a:lnTo>
                    <a:pt x="4879579" y="0"/>
                  </a:lnTo>
                  <a:lnTo>
                    <a:pt x="4879579" y="2849560"/>
                  </a:lnTo>
                  <a:lnTo>
                    <a:pt x="0" y="28495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14300"/>
              <a:ext cx="4879579" cy="296386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71"/>
                </a:lnSpc>
              </a:pPr>
              <a:r>
                <a:rPr lang="en-US" sz="2499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Маршрут, время отправления и прибытия, длительность поездки.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714834" y="3904952"/>
            <a:ext cx="637889" cy="637890"/>
            <a:chOff x="0" y="0"/>
            <a:chExt cx="850519" cy="8505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3636229" y="3897808"/>
            <a:ext cx="3659684" cy="892969"/>
            <a:chOff x="0" y="0"/>
            <a:chExt cx="4879579" cy="119062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79579" cy="1190625"/>
            </a:xfrm>
            <a:custGeom>
              <a:avLst/>
              <a:gdLst/>
              <a:ahLst/>
              <a:cxnLst/>
              <a:rect l="l" t="t" r="r" b="b"/>
              <a:pathLst>
                <a:path w="4879579" h="1190625">
                  <a:moveTo>
                    <a:pt x="0" y="0"/>
                  </a:moveTo>
                  <a:lnTo>
                    <a:pt x="4879579" y="0"/>
                  </a:lnTo>
                  <a:lnTo>
                    <a:pt x="4879579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879579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Информация о перевозчике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636229" y="4868019"/>
            <a:ext cx="3659684" cy="2296280"/>
            <a:chOff x="0" y="0"/>
            <a:chExt cx="4879579" cy="306170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79579" cy="3061706"/>
            </a:xfrm>
            <a:custGeom>
              <a:avLst/>
              <a:gdLst/>
              <a:ahLst/>
              <a:cxnLst/>
              <a:rect l="l" t="t" r="r" b="b"/>
              <a:pathLst>
                <a:path w="4879579" h="3061706">
                  <a:moveTo>
                    <a:pt x="0" y="0"/>
                  </a:moveTo>
                  <a:lnTo>
                    <a:pt x="4879579" y="0"/>
                  </a:lnTo>
                  <a:lnTo>
                    <a:pt x="4879579" y="3061706"/>
                  </a:lnTo>
                  <a:lnTo>
                    <a:pt x="0" y="30617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23825"/>
              <a:ext cx="4879579" cy="31855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Тип автобуса, количество свободных мест и стоимость билета.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850237" y="7377856"/>
            <a:ext cx="637889" cy="637889"/>
            <a:chOff x="0" y="0"/>
            <a:chExt cx="850519" cy="85051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7" name="Group 27"/>
          <p:cNvGrpSpPr/>
          <p:nvPr/>
        </p:nvGrpSpPr>
        <p:grpSpPr>
          <a:xfrm>
            <a:off x="8771632" y="7370712"/>
            <a:ext cx="4337297" cy="450056"/>
            <a:chOff x="0" y="0"/>
            <a:chExt cx="5783063" cy="6000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783063" cy="600074"/>
            </a:xfrm>
            <a:custGeom>
              <a:avLst/>
              <a:gdLst/>
              <a:ahLst/>
              <a:cxnLst/>
              <a:rect l="l" t="t" r="r" b="b"/>
              <a:pathLst>
                <a:path w="5783063" h="600074">
                  <a:moveTo>
                    <a:pt x="0" y="0"/>
                  </a:moveTo>
                  <a:lnTo>
                    <a:pt x="5783063" y="0"/>
                  </a:lnTo>
                  <a:lnTo>
                    <a:pt x="5783063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5783063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Выбор и бронирование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8771633" y="7898011"/>
            <a:ext cx="8524131" cy="1191334"/>
            <a:chOff x="0" y="0"/>
            <a:chExt cx="11365508" cy="158844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1365508" cy="1588445"/>
            </a:xfrm>
            <a:custGeom>
              <a:avLst/>
              <a:gdLst/>
              <a:ahLst/>
              <a:cxnLst/>
              <a:rect l="l" t="t" r="r" b="b"/>
              <a:pathLst>
                <a:path w="11365508" h="1588445">
                  <a:moveTo>
                    <a:pt x="0" y="0"/>
                  </a:moveTo>
                  <a:lnTo>
                    <a:pt x="11365508" y="0"/>
                  </a:lnTo>
                  <a:lnTo>
                    <a:pt x="11365508" y="1588445"/>
                  </a:lnTo>
                  <a:lnTo>
                    <a:pt x="0" y="15884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23825"/>
              <a:ext cx="11365508" cy="171227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97"/>
                </a:lnSpc>
              </a:pPr>
              <a:r>
                <a:rPr lang="en-US" sz="27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Пользователь может выбрать рейс и оформить билет онлайн.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3664039"/>
            <a:ext cx="6050164" cy="4212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8"/>
              </a:lnSpc>
            </a:pP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Стилизация таблиц: </a:t>
            </a:r>
          </a:p>
          <a:p>
            <a:pPr algn="ctr">
              <a:lnSpc>
                <a:spcPts val="5618"/>
              </a:lnSpc>
            </a:pP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40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position</a:t>
            </a: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4013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sticky</a:t>
            </a: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фиксация заголовков при прокрутке</a:t>
            </a:r>
          </a:p>
          <a:p>
            <a:pPr algn="ctr">
              <a:lnSpc>
                <a:spcPts val="5618"/>
              </a:lnSpc>
            </a:pP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401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white-space</a:t>
            </a: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 </a:t>
            </a:r>
            <a:r>
              <a:rPr lang="en-US" sz="4013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nowrap</a:t>
            </a:r>
            <a:r>
              <a:rPr lang="en-US" sz="4013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запрет переноса строк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302138" y="1304166"/>
            <a:ext cx="15439368" cy="2919725"/>
            <a:chOff x="0" y="0"/>
            <a:chExt cx="20585824" cy="38929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85824" cy="3892967"/>
            </a:xfrm>
            <a:custGeom>
              <a:avLst/>
              <a:gdLst/>
              <a:ahLst/>
              <a:cxnLst/>
              <a:rect l="l" t="t" r="r" b="b"/>
              <a:pathLst>
                <a:path w="20585824" h="3892967">
                  <a:moveTo>
                    <a:pt x="0" y="0"/>
                  </a:moveTo>
                  <a:lnTo>
                    <a:pt x="20585824" y="0"/>
                  </a:lnTo>
                  <a:lnTo>
                    <a:pt x="20585824" y="3892967"/>
                  </a:lnTo>
                  <a:lnTo>
                    <a:pt x="0" y="389296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585824" cy="391201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Страница расписания рейсов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850237" y="3904952"/>
            <a:ext cx="637889" cy="637890"/>
            <a:chOff x="0" y="0"/>
            <a:chExt cx="850519" cy="85052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850237" y="7377856"/>
            <a:ext cx="637889" cy="637889"/>
            <a:chOff x="0" y="0"/>
            <a:chExt cx="850519" cy="85051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2006235" y="2837049"/>
            <a:ext cx="13748533" cy="6238397"/>
            <a:chOff x="0" y="0"/>
            <a:chExt cx="18331377" cy="831786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8331435" cy="8317865"/>
            </a:xfrm>
            <a:custGeom>
              <a:avLst/>
              <a:gdLst/>
              <a:ahLst/>
              <a:cxnLst/>
              <a:rect l="l" t="t" r="r" b="b"/>
              <a:pathLst>
                <a:path w="18331435" h="8317865">
                  <a:moveTo>
                    <a:pt x="0" y="0"/>
                  </a:moveTo>
                  <a:lnTo>
                    <a:pt x="18331435" y="0"/>
                  </a:lnTo>
                  <a:lnTo>
                    <a:pt x="18331435" y="8317865"/>
                  </a:lnTo>
                  <a:lnTo>
                    <a:pt x="0" y="8317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4" r="-24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7340477" y="-16752"/>
            <a:ext cx="9167189" cy="4980072"/>
            <a:chOff x="0" y="0"/>
            <a:chExt cx="12222918" cy="66400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222918" cy="6640095"/>
            </a:xfrm>
            <a:custGeom>
              <a:avLst/>
              <a:gdLst/>
              <a:ahLst/>
              <a:cxnLst/>
              <a:rect l="l" t="t" r="r" b="b"/>
              <a:pathLst>
                <a:path w="12222918" h="6640095">
                  <a:moveTo>
                    <a:pt x="0" y="0"/>
                  </a:moveTo>
                  <a:lnTo>
                    <a:pt x="12222918" y="0"/>
                  </a:lnTo>
                  <a:lnTo>
                    <a:pt x="12222918" y="6640095"/>
                  </a:lnTo>
                  <a:lnTo>
                    <a:pt x="0" y="664009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2222918" cy="66591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Управление приобретёнными</a:t>
              </a:r>
            </a:p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 билетами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905972" y="5688441"/>
            <a:ext cx="5331981" cy="1967760"/>
            <a:chOff x="0" y="0"/>
            <a:chExt cx="7109308" cy="262368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09308" cy="2623681"/>
            </a:xfrm>
            <a:custGeom>
              <a:avLst/>
              <a:gdLst/>
              <a:ahLst/>
              <a:cxnLst/>
              <a:rect l="l" t="t" r="r" b="b"/>
              <a:pathLst>
                <a:path w="7109308" h="2623681">
                  <a:moveTo>
                    <a:pt x="0" y="0"/>
                  </a:moveTo>
                  <a:lnTo>
                    <a:pt x="7109308" y="0"/>
                  </a:lnTo>
                  <a:lnTo>
                    <a:pt x="7109308" y="2623681"/>
                  </a:lnTo>
                  <a:lnTo>
                    <a:pt x="0" y="262368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7109308" cy="264273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375"/>
                </a:lnSpc>
              </a:pPr>
              <a:r>
                <a:rPr lang="en-US" sz="350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Карточки билетов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392366" y="6519510"/>
            <a:ext cx="8115300" cy="2147126"/>
            <a:chOff x="0" y="0"/>
            <a:chExt cx="10820400" cy="28628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820400" cy="2862834"/>
            </a:xfrm>
            <a:custGeom>
              <a:avLst/>
              <a:gdLst/>
              <a:ahLst/>
              <a:cxnLst/>
              <a:rect l="l" t="t" r="r" b="b"/>
              <a:pathLst>
                <a:path w="10820400" h="2862834">
                  <a:moveTo>
                    <a:pt x="0" y="0"/>
                  </a:moveTo>
                  <a:lnTo>
                    <a:pt x="10820400" y="0"/>
                  </a:lnTo>
                  <a:lnTo>
                    <a:pt x="10820400" y="2862834"/>
                  </a:lnTo>
                  <a:lnTo>
                    <a:pt x="0" y="28628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61925"/>
              <a:ext cx="10820400" cy="3024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373"/>
                </a:lnSpc>
              </a:pPr>
              <a:r>
                <a:rPr lang="en-US" sz="33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Отображение деталей маршрута, даты и времени поездки, данных пассажира и номера места.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2694735"/>
            <a:ext cx="5901229" cy="719462"/>
            <a:chOff x="0" y="0"/>
            <a:chExt cx="7868305" cy="95928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68305" cy="959283"/>
            </a:xfrm>
            <a:custGeom>
              <a:avLst/>
              <a:gdLst/>
              <a:ahLst/>
              <a:cxnLst/>
              <a:rect l="l" t="t" r="r" b="b"/>
              <a:pathLst>
                <a:path w="7868305" h="959283">
                  <a:moveTo>
                    <a:pt x="0" y="0"/>
                  </a:moveTo>
                  <a:lnTo>
                    <a:pt x="7868305" y="0"/>
                  </a:lnTo>
                  <a:lnTo>
                    <a:pt x="7868305" y="959283"/>
                  </a:lnTo>
                  <a:lnTo>
                    <a:pt x="0" y="95928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7868305" cy="97833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125"/>
                </a:lnSpc>
              </a:pPr>
              <a:r>
                <a:rPr lang="en-US" sz="330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Функциональные кнопки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66718" y="3746896"/>
            <a:ext cx="7805886" cy="789785"/>
            <a:chOff x="0" y="0"/>
            <a:chExt cx="10407848" cy="105304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053046"/>
            </a:xfrm>
            <a:custGeom>
              <a:avLst/>
              <a:gdLst/>
              <a:ahLst/>
              <a:cxnLst/>
              <a:rect l="l" t="t" r="r" b="b"/>
              <a:pathLst>
                <a:path w="10407848" h="1053046">
                  <a:moveTo>
                    <a:pt x="0" y="0"/>
                  </a:moveTo>
                  <a:lnTo>
                    <a:pt x="10407848" y="0"/>
                  </a:lnTo>
                  <a:lnTo>
                    <a:pt x="10407848" y="1053046"/>
                  </a:lnTo>
                  <a:lnTo>
                    <a:pt x="0" y="1053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61925"/>
              <a:ext cx="10407848" cy="12149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6985" lvl="2" indent="-215662" algn="l">
                <a:lnSpc>
                  <a:spcPts val="5373"/>
                </a:lnSpc>
                <a:buFont typeface="Arial"/>
                <a:buChar char="⚬"/>
              </a:pPr>
              <a:r>
                <a:rPr lang="en-US" sz="33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Печать билета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066718" y="4568427"/>
            <a:ext cx="7805886" cy="789785"/>
            <a:chOff x="0" y="0"/>
            <a:chExt cx="10407848" cy="105304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0407848" cy="1053046"/>
            </a:xfrm>
            <a:custGeom>
              <a:avLst/>
              <a:gdLst/>
              <a:ahLst/>
              <a:cxnLst/>
              <a:rect l="l" t="t" r="r" b="b"/>
              <a:pathLst>
                <a:path w="10407848" h="1053046">
                  <a:moveTo>
                    <a:pt x="0" y="0"/>
                  </a:moveTo>
                  <a:lnTo>
                    <a:pt x="10407848" y="0"/>
                  </a:lnTo>
                  <a:lnTo>
                    <a:pt x="10407848" y="1053046"/>
                  </a:lnTo>
                  <a:lnTo>
                    <a:pt x="0" y="10530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61925"/>
              <a:ext cx="10407848" cy="121497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646985" lvl="2" indent="-215662" algn="l">
                <a:lnSpc>
                  <a:spcPts val="5373"/>
                </a:lnSpc>
                <a:buFont typeface="Arial"/>
                <a:buChar char="⚬"/>
              </a:pPr>
              <a:r>
                <a:rPr lang="en-US" sz="33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Возврат билета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25436" y="-1549163"/>
            <a:ext cx="7102935" cy="13814751"/>
            <a:chOff x="0" y="0"/>
            <a:chExt cx="9120724" cy="1773922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9120759" cy="17739119"/>
            </a:xfrm>
            <a:custGeom>
              <a:avLst/>
              <a:gdLst/>
              <a:ahLst/>
              <a:cxnLst/>
              <a:rect l="l" t="t" r="r" b="b"/>
              <a:pathLst>
                <a:path w="9120759" h="17739119">
                  <a:moveTo>
                    <a:pt x="0" y="0"/>
                  </a:moveTo>
                  <a:lnTo>
                    <a:pt x="9120759" y="0"/>
                  </a:lnTo>
                  <a:lnTo>
                    <a:pt x="9120759" y="17739119"/>
                  </a:lnTo>
                  <a:lnTo>
                    <a:pt x="0" y="177391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8557" b="-8557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50237" y="1195537"/>
            <a:ext cx="9445526" cy="1786234"/>
            <a:chOff x="0" y="0"/>
            <a:chExt cx="12594035" cy="23816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Введение в веб-системы и веб-технологии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0237" y="3328393"/>
            <a:ext cx="9445526" cy="2800350"/>
            <a:chOff x="0" y="0"/>
            <a:chExt cx="12594035" cy="3733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594034" cy="3733800"/>
            </a:xfrm>
            <a:custGeom>
              <a:avLst/>
              <a:gdLst/>
              <a:ahLst/>
              <a:cxnLst/>
              <a:rect l="l" t="t" r="r" b="b"/>
              <a:pathLst>
                <a:path w="12594034" h="3733800">
                  <a:moveTo>
                    <a:pt x="0" y="0"/>
                  </a:moveTo>
                  <a:lnTo>
                    <a:pt x="12594034" y="0"/>
                  </a:lnTo>
                  <a:lnTo>
                    <a:pt x="12594034" y="3733800"/>
                  </a:lnTo>
                  <a:lnTo>
                    <a:pt x="0" y="3733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04775"/>
              <a:ext cx="12594035" cy="383857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Веб-системы и технологии — это набор инструментов и языков для создания и поддержки веб-приложений. За годы развития они эволюционировали, появилось множество новых языков, фреймворков и баз данных. Веб-технологии сделали компьютерные системы доступными для широкой аудитории, расширяя возможности интернета.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850237" y="6369100"/>
            <a:ext cx="9445526" cy="1893093"/>
            <a:chOff x="0" y="0"/>
            <a:chExt cx="12594035" cy="25241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594034" cy="2524124"/>
            </a:xfrm>
            <a:custGeom>
              <a:avLst/>
              <a:gdLst/>
              <a:ahLst/>
              <a:cxnLst/>
              <a:rect l="l" t="t" r="r" b="b"/>
              <a:pathLst>
                <a:path w="12594034" h="2524124">
                  <a:moveTo>
                    <a:pt x="0" y="0"/>
                  </a:moveTo>
                  <a:lnTo>
                    <a:pt x="12594034" y="0"/>
                  </a:lnTo>
                  <a:lnTo>
                    <a:pt x="12594034" y="2524124"/>
                  </a:lnTo>
                  <a:lnTo>
                    <a:pt x="0" y="252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2594035" cy="26288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Упрощение пользовательских интерфейсов сыграло ключевую роль в популяризации веб-приложений. Архитектура "клиент-сервер" лежит в основе большинства современных веб-сервисов, включая WWW.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279666" y="678348"/>
            <a:ext cx="12684167" cy="2930718"/>
            <a:chOff x="0" y="0"/>
            <a:chExt cx="15939939" cy="3682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939939" cy="3682974"/>
            </a:xfrm>
            <a:custGeom>
              <a:avLst/>
              <a:gdLst/>
              <a:ahLst/>
              <a:cxnLst/>
              <a:rect l="l" t="t" r="r" b="b"/>
              <a:pathLst>
                <a:path w="15939939" h="3682974">
                  <a:moveTo>
                    <a:pt x="0" y="0"/>
                  </a:moveTo>
                  <a:lnTo>
                    <a:pt x="15939939" y="0"/>
                  </a:lnTo>
                  <a:lnTo>
                    <a:pt x="15939939" y="3682974"/>
                  </a:lnTo>
                  <a:lnTo>
                    <a:pt x="0" y="36829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5939939" cy="370202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Дополнительные разделы сайта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324167" y="2614408"/>
            <a:ext cx="13639666" cy="6044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В остальных секциях ("О нас", "Достопримечательности", "Покупка билета") используются уже описанные выше HTML-элементы с различным содержимым и атрибутами. Вместо повторения полных описаний приведем только новые элементы:</a:t>
            </a:r>
          </a:p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&lt;ul style="margin-left: 20px;"&gt; - маркированный список с отступом слева</a:t>
            </a:r>
          </a:p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&lt;li&gt; - элементы списка в разделе "О нас"</a:t>
            </a:r>
          </a:p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Стилизация через свойство grid-template-columns - создание адаптивной сетки в секции "Достопримечательности"</a:t>
            </a:r>
          </a:p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&lt;footer&gt; - семантический тег для нижней части страницы</a:t>
            </a:r>
          </a:p>
          <a:p>
            <a:pPr algn="ctr">
              <a:lnSpc>
                <a:spcPts val="4374"/>
              </a:lnSpc>
            </a:pPr>
            <a:r>
              <a:rPr lang="en-US" sz="312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&amp;copy; - HTML-сущность для символа авторского права (©)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7" y="1013652"/>
            <a:ext cx="6754594" cy="2945813"/>
            <a:chOff x="0" y="0"/>
            <a:chExt cx="9006125" cy="39277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006125" cy="3927751"/>
            </a:xfrm>
            <a:custGeom>
              <a:avLst/>
              <a:gdLst/>
              <a:ahLst/>
              <a:cxnLst/>
              <a:rect l="l" t="t" r="r" b="b"/>
              <a:pathLst>
                <a:path w="9006125" h="3927751">
                  <a:moveTo>
                    <a:pt x="0" y="0"/>
                  </a:moveTo>
                  <a:lnTo>
                    <a:pt x="9006125" y="0"/>
                  </a:lnTo>
                  <a:lnTo>
                    <a:pt x="9006125" y="3927751"/>
                  </a:lnTo>
                  <a:lnTo>
                    <a:pt x="0" y="39277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9006125" cy="39468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Дополнительные </a:t>
              </a:r>
            </a:p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разделы </a:t>
              </a:r>
            </a:p>
            <a:p>
              <a:pPr algn="ctr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сайта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28700" y="4593170"/>
            <a:ext cx="6059926" cy="3971249"/>
            <a:chOff x="0" y="0"/>
            <a:chExt cx="8079902" cy="529499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079867" cy="5295011"/>
            </a:xfrm>
            <a:custGeom>
              <a:avLst/>
              <a:gdLst/>
              <a:ahLst/>
              <a:cxnLst/>
              <a:rect l="l" t="t" r="r" b="b"/>
              <a:pathLst>
                <a:path w="8079867" h="5295011">
                  <a:moveTo>
                    <a:pt x="0" y="393065"/>
                  </a:moveTo>
                  <a:cubicBezTo>
                    <a:pt x="0" y="176022"/>
                    <a:pt x="176022" y="0"/>
                    <a:pt x="393065" y="0"/>
                  </a:cubicBezTo>
                  <a:lnTo>
                    <a:pt x="7686802" y="0"/>
                  </a:lnTo>
                  <a:cubicBezTo>
                    <a:pt x="7903972" y="0"/>
                    <a:pt x="8079867" y="176022"/>
                    <a:pt x="8079867" y="393065"/>
                  </a:cubicBezTo>
                  <a:lnTo>
                    <a:pt x="8079867" y="4901946"/>
                  </a:lnTo>
                  <a:cubicBezTo>
                    <a:pt x="8079867" y="5119116"/>
                    <a:pt x="7903845" y="5295011"/>
                    <a:pt x="7686802" y="5295011"/>
                  </a:cubicBezTo>
                  <a:lnTo>
                    <a:pt x="393065" y="5295011"/>
                  </a:lnTo>
                  <a:cubicBezTo>
                    <a:pt x="176022" y="5295011"/>
                    <a:pt x="0" y="5119116"/>
                    <a:pt x="0" y="490194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3078357" y="4738970"/>
            <a:ext cx="3544044" cy="794773"/>
            <a:chOff x="0" y="0"/>
            <a:chExt cx="4725392" cy="105969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1059698"/>
            </a:xfrm>
            <a:custGeom>
              <a:avLst/>
              <a:gdLst/>
              <a:ahLst/>
              <a:cxnLst/>
              <a:rect l="l" t="t" r="r" b="b"/>
              <a:pathLst>
                <a:path w="4725392" h="1059698">
                  <a:moveTo>
                    <a:pt x="0" y="0"/>
                  </a:moveTo>
                  <a:lnTo>
                    <a:pt x="4725392" y="0"/>
                  </a:lnTo>
                  <a:lnTo>
                    <a:pt x="4725392" y="1059698"/>
                  </a:lnTo>
                  <a:lnTo>
                    <a:pt x="0" y="105969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4725392" cy="107874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624"/>
                </a:lnSpc>
              </a:pPr>
              <a:r>
                <a:rPr lang="en-US" sz="369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 нас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12218" y="5573943"/>
            <a:ext cx="5776444" cy="2291849"/>
            <a:chOff x="0" y="0"/>
            <a:chExt cx="7701925" cy="305579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701925" cy="3055799"/>
            </a:xfrm>
            <a:custGeom>
              <a:avLst/>
              <a:gdLst/>
              <a:ahLst/>
              <a:cxnLst/>
              <a:rect l="l" t="t" r="r" b="b"/>
              <a:pathLst>
                <a:path w="7701925" h="3055799">
                  <a:moveTo>
                    <a:pt x="0" y="0"/>
                  </a:moveTo>
                  <a:lnTo>
                    <a:pt x="7701925" y="0"/>
                  </a:lnTo>
                  <a:lnTo>
                    <a:pt x="7701925" y="3055799"/>
                  </a:lnTo>
                  <a:lnTo>
                    <a:pt x="0" y="30557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71450"/>
              <a:ext cx="7701925" cy="32272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00"/>
                </a:lnSpc>
              </a:pPr>
              <a:r>
                <a:rPr lang="en-US" sz="35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Информация о сервисе, миссия и преимущества для пользователей.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8296497" y="761477"/>
            <a:ext cx="9311587" cy="8496823"/>
            <a:chOff x="0" y="0"/>
            <a:chExt cx="12415449" cy="1132909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415393" cy="11329035"/>
            </a:xfrm>
            <a:custGeom>
              <a:avLst/>
              <a:gdLst/>
              <a:ahLst/>
              <a:cxnLst/>
              <a:rect l="l" t="t" r="r" b="b"/>
              <a:pathLst>
                <a:path w="12415393" h="11329035">
                  <a:moveTo>
                    <a:pt x="0" y="0"/>
                  </a:moveTo>
                  <a:lnTo>
                    <a:pt x="12415393" y="0"/>
                  </a:lnTo>
                  <a:lnTo>
                    <a:pt x="12415393" y="11329035"/>
                  </a:lnTo>
                  <a:lnTo>
                    <a:pt x="0" y="11329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6" b="-17"/>
              </a:stretch>
            </a:blipFill>
          </p:spPr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405620">
            <a:off x="-1147178" y="-3769863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000837" y="1006127"/>
            <a:ext cx="12793771" cy="996095"/>
            <a:chOff x="0" y="0"/>
            <a:chExt cx="17058361" cy="13281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058362" cy="1328126"/>
            </a:xfrm>
            <a:custGeom>
              <a:avLst/>
              <a:gdLst/>
              <a:ahLst/>
              <a:cxnLst/>
              <a:rect l="l" t="t" r="r" b="b"/>
              <a:pathLst>
                <a:path w="17058362" h="1328126">
                  <a:moveTo>
                    <a:pt x="0" y="0"/>
                  </a:moveTo>
                  <a:lnTo>
                    <a:pt x="17058362" y="0"/>
                  </a:lnTo>
                  <a:lnTo>
                    <a:pt x="17058362" y="1328126"/>
                  </a:lnTo>
                  <a:lnTo>
                    <a:pt x="0" y="1328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058361" cy="13567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37"/>
                </a:lnSpc>
              </a:pPr>
              <a:r>
                <a:rPr lang="en-US" sz="45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Дополнительные разделы сайта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70090" y="2908402"/>
            <a:ext cx="5658821" cy="6223858"/>
            <a:chOff x="0" y="0"/>
            <a:chExt cx="7545095" cy="82984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545070" cy="8298561"/>
            </a:xfrm>
            <a:custGeom>
              <a:avLst/>
              <a:gdLst/>
              <a:ahLst/>
              <a:cxnLst/>
              <a:rect l="l" t="t" r="r" b="b"/>
              <a:pathLst>
                <a:path w="7545070" h="8298561">
                  <a:moveTo>
                    <a:pt x="0" y="616077"/>
                  </a:moveTo>
                  <a:cubicBezTo>
                    <a:pt x="0" y="275971"/>
                    <a:pt x="164465" y="0"/>
                    <a:pt x="367030" y="0"/>
                  </a:cubicBezTo>
                  <a:lnTo>
                    <a:pt x="7178040" y="0"/>
                  </a:lnTo>
                  <a:cubicBezTo>
                    <a:pt x="7380859" y="0"/>
                    <a:pt x="7545070" y="275971"/>
                    <a:pt x="7545070" y="616077"/>
                  </a:cubicBezTo>
                  <a:lnTo>
                    <a:pt x="7545070" y="7682484"/>
                  </a:lnTo>
                  <a:cubicBezTo>
                    <a:pt x="7545070" y="8022844"/>
                    <a:pt x="7380605" y="8298561"/>
                    <a:pt x="7178040" y="8298561"/>
                  </a:cubicBezTo>
                  <a:lnTo>
                    <a:pt x="367030" y="8298561"/>
                  </a:lnTo>
                  <a:cubicBezTo>
                    <a:pt x="164465" y="8298434"/>
                    <a:pt x="0" y="8022717"/>
                    <a:pt x="0" y="7682484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5652734" y="3471719"/>
            <a:ext cx="6459348" cy="1959652"/>
            <a:chOff x="0" y="0"/>
            <a:chExt cx="8612464" cy="261287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612464" cy="2612870"/>
            </a:xfrm>
            <a:custGeom>
              <a:avLst/>
              <a:gdLst/>
              <a:ahLst/>
              <a:cxnLst/>
              <a:rect l="l" t="t" r="r" b="b"/>
              <a:pathLst>
                <a:path w="8612464" h="2612870">
                  <a:moveTo>
                    <a:pt x="0" y="0"/>
                  </a:moveTo>
                  <a:lnTo>
                    <a:pt x="8612464" y="0"/>
                  </a:lnTo>
                  <a:lnTo>
                    <a:pt x="8612464" y="2612870"/>
                  </a:lnTo>
                  <a:lnTo>
                    <a:pt x="0" y="26128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8612464" cy="263192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4000"/>
                </a:lnSpc>
              </a:pPr>
              <a:r>
                <a:rPr lang="en-US" sz="320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Достопримечательности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835571" y="4332821"/>
            <a:ext cx="4678412" cy="4463514"/>
            <a:chOff x="0" y="0"/>
            <a:chExt cx="6237883" cy="595135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237883" cy="5951353"/>
            </a:xfrm>
            <a:custGeom>
              <a:avLst/>
              <a:gdLst/>
              <a:ahLst/>
              <a:cxnLst/>
              <a:rect l="l" t="t" r="r" b="b"/>
              <a:pathLst>
                <a:path w="6237883" h="5951353">
                  <a:moveTo>
                    <a:pt x="0" y="0"/>
                  </a:moveTo>
                  <a:lnTo>
                    <a:pt x="6237883" y="0"/>
                  </a:lnTo>
                  <a:lnTo>
                    <a:pt x="6237883" y="5951353"/>
                  </a:lnTo>
                  <a:lnTo>
                    <a:pt x="0" y="59513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71450"/>
              <a:ext cx="6237883" cy="612280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5700"/>
                </a:lnSpc>
              </a:pPr>
              <a:r>
                <a:rPr lang="en-US" sz="35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Каталог туристических мест с фотографиями и описаниями, привязанный к городам назначения.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0" y="0"/>
            <a:ext cx="5149940" cy="15315808"/>
            <a:chOff x="0" y="0"/>
            <a:chExt cx="6866587" cy="20421077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866636" cy="20421092"/>
            </a:xfrm>
            <a:custGeom>
              <a:avLst/>
              <a:gdLst/>
              <a:ahLst/>
              <a:cxnLst/>
              <a:rect l="l" t="t" r="r" b="b"/>
              <a:pathLst>
                <a:path w="6866636" h="20421092">
                  <a:moveTo>
                    <a:pt x="0" y="0"/>
                  </a:moveTo>
                  <a:lnTo>
                    <a:pt x="6866636" y="0"/>
                  </a:lnTo>
                  <a:lnTo>
                    <a:pt x="6866636" y="20421092"/>
                  </a:lnTo>
                  <a:lnTo>
                    <a:pt x="0" y="20421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60" r="-59"/>
              </a:stretch>
            </a:blipFill>
          </p:spPr>
        </p:sp>
      </p:grpSp>
      <p:grpSp>
        <p:nvGrpSpPr>
          <p:cNvPr id="19" name="Group 19"/>
          <p:cNvGrpSpPr/>
          <p:nvPr/>
        </p:nvGrpSpPr>
        <p:grpSpPr>
          <a:xfrm>
            <a:off x="11766650" y="2908402"/>
            <a:ext cx="6113368" cy="5887934"/>
            <a:chOff x="0" y="0"/>
            <a:chExt cx="8151157" cy="785057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51114" cy="7850632"/>
            </a:xfrm>
            <a:custGeom>
              <a:avLst/>
              <a:gdLst/>
              <a:ahLst/>
              <a:cxnLst/>
              <a:rect l="l" t="t" r="r" b="b"/>
              <a:pathLst>
                <a:path w="8151114" h="7850632">
                  <a:moveTo>
                    <a:pt x="0" y="0"/>
                  </a:moveTo>
                  <a:lnTo>
                    <a:pt x="8151114" y="0"/>
                  </a:lnTo>
                  <a:lnTo>
                    <a:pt x="8151114" y="7850632"/>
                  </a:lnTo>
                  <a:lnTo>
                    <a:pt x="0" y="78506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104204" b="-104203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8517926" y="1983172"/>
            <a:ext cx="2878296" cy="944280"/>
            <a:chOff x="0" y="0"/>
            <a:chExt cx="3837728" cy="1259040"/>
          </a:xfrm>
        </p:grpSpPr>
        <p:sp>
          <p:nvSpPr>
            <p:cNvPr id="22" name="Freeform 22"/>
            <p:cNvSpPr/>
            <p:nvPr/>
          </p:nvSpPr>
          <p:spPr>
            <a:xfrm>
              <a:off x="17526" y="-215265"/>
              <a:ext cx="3802507" cy="1473073"/>
            </a:xfrm>
            <a:custGeom>
              <a:avLst/>
              <a:gdLst/>
              <a:ahLst/>
              <a:cxnLst/>
              <a:rect l="l" t="t" r="r" b="b"/>
              <a:pathLst>
                <a:path w="3802507" h="1473073">
                  <a:moveTo>
                    <a:pt x="3705733" y="295783"/>
                  </a:moveTo>
                  <a:lnTo>
                    <a:pt x="3657346" y="311277"/>
                  </a:lnTo>
                  <a:lnTo>
                    <a:pt x="3641852" y="262890"/>
                  </a:lnTo>
                  <a:lnTo>
                    <a:pt x="3690239" y="247396"/>
                  </a:lnTo>
                  <a:close/>
                  <a:moveTo>
                    <a:pt x="3593465" y="278257"/>
                  </a:moveTo>
                  <a:lnTo>
                    <a:pt x="3545078" y="293751"/>
                  </a:lnTo>
                  <a:lnTo>
                    <a:pt x="3529584" y="245364"/>
                  </a:lnTo>
                  <a:lnTo>
                    <a:pt x="3577971" y="229870"/>
                  </a:lnTo>
                  <a:close/>
                  <a:moveTo>
                    <a:pt x="3481197" y="260731"/>
                  </a:moveTo>
                  <a:lnTo>
                    <a:pt x="3432810" y="276225"/>
                  </a:lnTo>
                  <a:lnTo>
                    <a:pt x="3417316" y="227838"/>
                  </a:lnTo>
                  <a:lnTo>
                    <a:pt x="3465703" y="212344"/>
                  </a:lnTo>
                  <a:close/>
                  <a:moveTo>
                    <a:pt x="3368929" y="243205"/>
                  </a:moveTo>
                  <a:lnTo>
                    <a:pt x="3320542" y="258699"/>
                  </a:lnTo>
                  <a:lnTo>
                    <a:pt x="3305048" y="210312"/>
                  </a:lnTo>
                  <a:lnTo>
                    <a:pt x="3353435" y="194818"/>
                  </a:lnTo>
                  <a:close/>
                  <a:moveTo>
                    <a:pt x="3256661" y="225679"/>
                  </a:moveTo>
                  <a:lnTo>
                    <a:pt x="3208274" y="241173"/>
                  </a:lnTo>
                  <a:lnTo>
                    <a:pt x="3192780" y="192786"/>
                  </a:lnTo>
                  <a:lnTo>
                    <a:pt x="3241167" y="177292"/>
                  </a:lnTo>
                  <a:close/>
                  <a:moveTo>
                    <a:pt x="3144393" y="208153"/>
                  </a:moveTo>
                  <a:lnTo>
                    <a:pt x="3096006" y="223647"/>
                  </a:lnTo>
                  <a:lnTo>
                    <a:pt x="3080512" y="175260"/>
                  </a:lnTo>
                  <a:lnTo>
                    <a:pt x="3128899" y="159766"/>
                  </a:lnTo>
                  <a:close/>
                  <a:moveTo>
                    <a:pt x="3032125" y="190627"/>
                  </a:moveTo>
                  <a:lnTo>
                    <a:pt x="2983738" y="206121"/>
                  </a:lnTo>
                  <a:lnTo>
                    <a:pt x="2968244" y="157734"/>
                  </a:lnTo>
                  <a:lnTo>
                    <a:pt x="3016631" y="142240"/>
                  </a:lnTo>
                  <a:close/>
                  <a:moveTo>
                    <a:pt x="2919857" y="173101"/>
                  </a:moveTo>
                  <a:lnTo>
                    <a:pt x="2871470" y="188595"/>
                  </a:lnTo>
                  <a:lnTo>
                    <a:pt x="2855976" y="140208"/>
                  </a:lnTo>
                  <a:lnTo>
                    <a:pt x="2904363" y="124714"/>
                  </a:lnTo>
                  <a:close/>
                  <a:moveTo>
                    <a:pt x="2807589" y="155575"/>
                  </a:moveTo>
                  <a:lnTo>
                    <a:pt x="2759202" y="171069"/>
                  </a:lnTo>
                  <a:lnTo>
                    <a:pt x="2743708" y="122682"/>
                  </a:lnTo>
                  <a:lnTo>
                    <a:pt x="2792095" y="107188"/>
                  </a:lnTo>
                  <a:close/>
                  <a:moveTo>
                    <a:pt x="2695321" y="138049"/>
                  </a:moveTo>
                  <a:lnTo>
                    <a:pt x="2646934" y="153543"/>
                  </a:lnTo>
                  <a:lnTo>
                    <a:pt x="2631440" y="105156"/>
                  </a:lnTo>
                  <a:lnTo>
                    <a:pt x="2679827" y="89662"/>
                  </a:lnTo>
                  <a:close/>
                  <a:moveTo>
                    <a:pt x="2583053" y="120523"/>
                  </a:moveTo>
                  <a:lnTo>
                    <a:pt x="2534666" y="136017"/>
                  </a:lnTo>
                  <a:lnTo>
                    <a:pt x="2519172" y="87630"/>
                  </a:lnTo>
                  <a:lnTo>
                    <a:pt x="2567559" y="72136"/>
                  </a:lnTo>
                  <a:close/>
                  <a:moveTo>
                    <a:pt x="2470785" y="102997"/>
                  </a:moveTo>
                  <a:lnTo>
                    <a:pt x="2422398" y="118491"/>
                  </a:lnTo>
                  <a:lnTo>
                    <a:pt x="2406904" y="70104"/>
                  </a:lnTo>
                  <a:lnTo>
                    <a:pt x="2455291" y="54610"/>
                  </a:lnTo>
                  <a:close/>
                  <a:moveTo>
                    <a:pt x="2358517" y="85471"/>
                  </a:moveTo>
                  <a:lnTo>
                    <a:pt x="2310130" y="100965"/>
                  </a:lnTo>
                  <a:lnTo>
                    <a:pt x="2294636" y="52578"/>
                  </a:lnTo>
                  <a:lnTo>
                    <a:pt x="2343023" y="37084"/>
                  </a:lnTo>
                  <a:close/>
                  <a:moveTo>
                    <a:pt x="2246249" y="67945"/>
                  </a:moveTo>
                  <a:lnTo>
                    <a:pt x="2197862" y="83439"/>
                  </a:lnTo>
                  <a:lnTo>
                    <a:pt x="2182368" y="35052"/>
                  </a:lnTo>
                  <a:lnTo>
                    <a:pt x="2230755" y="19558"/>
                  </a:lnTo>
                  <a:close/>
                  <a:moveTo>
                    <a:pt x="2133981" y="50419"/>
                  </a:moveTo>
                  <a:lnTo>
                    <a:pt x="2085594" y="65913"/>
                  </a:lnTo>
                  <a:lnTo>
                    <a:pt x="2070100" y="17526"/>
                  </a:lnTo>
                  <a:lnTo>
                    <a:pt x="2118487" y="2032"/>
                  </a:lnTo>
                  <a:close/>
                  <a:moveTo>
                    <a:pt x="2021713" y="32893"/>
                  </a:moveTo>
                  <a:lnTo>
                    <a:pt x="1973326" y="48387"/>
                  </a:lnTo>
                  <a:lnTo>
                    <a:pt x="1957832" y="0"/>
                  </a:lnTo>
                  <a:lnTo>
                    <a:pt x="2238375" y="710565"/>
                  </a:lnTo>
                  <a:close/>
                  <a:moveTo>
                    <a:pt x="2141601" y="741426"/>
                  </a:moveTo>
                  <a:lnTo>
                    <a:pt x="2093214" y="756920"/>
                  </a:lnTo>
                  <a:lnTo>
                    <a:pt x="2077720" y="708533"/>
                  </a:lnTo>
                  <a:lnTo>
                    <a:pt x="2126107" y="693039"/>
                  </a:lnTo>
                  <a:close/>
                  <a:moveTo>
                    <a:pt x="2029333" y="723900"/>
                  </a:moveTo>
                  <a:lnTo>
                    <a:pt x="1980946" y="739394"/>
                  </a:lnTo>
                  <a:lnTo>
                    <a:pt x="1965452" y="691007"/>
                  </a:lnTo>
                  <a:lnTo>
                    <a:pt x="2013839" y="675513"/>
                  </a:lnTo>
                  <a:close/>
                  <a:moveTo>
                    <a:pt x="1917065" y="706374"/>
                  </a:moveTo>
                  <a:lnTo>
                    <a:pt x="1868678" y="721868"/>
                  </a:lnTo>
                  <a:lnTo>
                    <a:pt x="1853184" y="673481"/>
                  </a:lnTo>
                  <a:lnTo>
                    <a:pt x="1901571" y="657987"/>
                  </a:lnTo>
                  <a:close/>
                  <a:moveTo>
                    <a:pt x="1804797" y="688848"/>
                  </a:moveTo>
                  <a:lnTo>
                    <a:pt x="1756410" y="704342"/>
                  </a:lnTo>
                  <a:lnTo>
                    <a:pt x="1740916" y="655955"/>
                  </a:lnTo>
                  <a:lnTo>
                    <a:pt x="1789303" y="640461"/>
                  </a:lnTo>
                  <a:close/>
                  <a:moveTo>
                    <a:pt x="1692529" y="671322"/>
                  </a:moveTo>
                  <a:lnTo>
                    <a:pt x="1644142" y="686816"/>
                  </a:lnTo>
                  <a:lnTo>
                    <a:pt x="1628648" y="638429"/>
                  </a:lnTo>
                  <a:lnTo>
                    <a:pt x="1677035" y="622935"/>
                  </a:lnTo>
                  <a:close/>
                  <a:moveTo>
                    <a:pt x="1580261" y="653796"/>
                  </a:moveTo>
                  <a:lnTo>
                    <a:pt x="1531874" y="669290"/>
                  </a:lnTo>
                  <a:lnTo>
                    <a:pt x="1516380" y="620903"/>
                  </a:lnTo>
                  <a:lnTo>
                    <a:pt x="1564767" y="605409"/>
                  </a:lnTo>
                  <a:close/>
                  <a:moveTo>
                    <a:pt x="1467993" y="636270"/>
                  </a:moveTo>
                  <a:lnTo>
                    <a:pt x="1419606" y="651764"/>
                  </a:lnTo>
                  <a:lnTo>
                    <a:pt x="1404112" y="603377"/>
                  </a:lnTo>
                  <a:lnTo>
                    <a:pt x="1452499" y="587883"/>
                  </a:lnTo>
                  <a:close/>
                  <a:moveTo>
                    <a:pt x="1355725" y="618744"/>
                  </a:moveTo>
                  <a:lnTo>
                    <a:pt x="1307338" y="634238"/>
                  </a:lnTo>
                  <a:lnTo>
                    <a:pt x="1291844" y="585851"/>
                  </a:lnTo>
                  <a:lnTo>
                    <a:pt x="1340231" y="570357"/>
                  </a:lnTo>
                  <a:close/>
                  <a:moveTo>
                    <a:pt x="1243457" y="601218"/>
                  </a:moveTo>
                  <a:lnTo>
                    <a:pt x="1195070" y="616712"/>
                  </a:lnTo>
                  <a:lnTo>
                    <a:pt x="1179576" y="568325"/>
                  </a:lnTo>
                  <a:lnTo>
                    <a:pt x="1227963" y="552831"/>
                  </a:lnTo>
                  <a:close/>
                  <a:moveTo>
                    <a:pt x="1131189" y="583692"/>
                  </a:moveTo>
                  <a:lnTo>
                    <a:pt x="1082802" y="599186"/>
                  </a:lnTo>
                  <a:lnTo>
                    <a:pt x="1067308" y="550799"/>
                  </a:lnTo>
                  <a:lnTo>
                    <a:pt x="1115695" y="535305"/>
                  </a:lnTo>
                  <a:close/>
                  <a:moveTo>
                    <a:pt x="1018921" y="566166"/>
                  </a:moveTo>
                  <a:lnTo>
                    <a:pt x="1140714" y="1114171"/>
                  </a:lnTo>
                  <a:lnTo>
                    <a:pt x="1125220" y="1065784"/>
                  </a:lnTo>
                  <a:lnTo>
                    <a:pt x="1173607" y="1050290"/>
                  </a:lnTo>
                  <a:close/>
                  <a:moveTo>
                    <a:pt x="1076833" y="1081151"/>
                  </a:moveTo>
                  <a:lnTo>
                    <a:pt x="1028446" y="1096645"/>
                  </a:lnTo>
                  <a:lnTo>
                    <a:pt x="1012952" y="1048258"/>
                  </a:lnTo>
                  <a:lnTo>
                    <a:pt x="1061339" y="1032764"/>
                  </a:lnTo>
                  <a:close/>
                  <a:moveTo>
                    <a:pt x="964565" y="1063625"/>
                  </a:moveTo>
                  <a:lnTo>
                    <a:pt x="916178" y="1079119"/>
                  </a:lnTo>
                  <a:lnTo>
                    <a:pt x="900684" y="1030732"/>
                  </a:lnTo>
                  <a:lnTo>
                    <a:pt x="949071" y="1015238"/>
                  </a:lnTo>
                  <a:close/>
                  <a:moveTo>
                    <a:pt x="852297" y="1046099"/>
                  </a:moveTo>
                  <a:lnTo>
                    <a:pt x="803910" y="1061593"/>
                  </a:lnTo>
                  <a:lnTo>
                    <a:pt x="788416" y="1013206"/>
                  </a:lnTo>
                  <a:lnTo>
                    <a:pt x="836803" y="997712"/>
                  </a:lnTo>
                  <a:close/>
                  <a:moveTo>
                    <a:pt x="740029" y="1028573"/>
                  </a:moveTo>
                  <a:lnTo>
                    <a:pt x="753491" y="1237615"/>
                  </a:lnTo>
                  <a:lnTo>
                    <a:pt x="738124" y="1189228"/>
                  </a:lnTo>
                  <a:lnTo>
                    <a:pt x="786511" y="1173734"/>
                  </a:lnTo>
                  <a:close/>
                  <a:moveTo>
                    <a:pt x="705104" y="1253109"/>
                  </a:moveTo>
                  <a:lnTo>
                    <a:pt x="656717" y="1268603"/>
                  </a:lnTo>
                  <a:lnTo>
                    <a:pt x="641223" y="1220216"/>
                  </a:lnTo>
                  <a:lnTo>
                    <a:pt x="689610" y="1204722"/>
                  </a:lnTo>
                  <a:close/>
                  <a:moveTo>
                    <a:pt x="592836" y="1235583"/>
                  </a:moveTo>
                  <a:lnTo>
                    <a:pt x="544449" y="1251077"/>
                  </a:lnTo>
                  <a:lnTo>
                    <a:pt x="528955" y="1202690"/>
                  </a:lnTo>
                  <a:lnTo>
                    <a:pt x="577342" y="1187196"/>
                  </a:lnTo>
                  <a:close/>
                  <a:moveTo>
                    <a:pt x="480568" y="1218057"/>
                  </a:moveTo>
                  <a:lnTo>
                    <a:pt x="463169" y="1330325"/>
                  </a:lnTo>
                  <a:lnTo>
                    <a:pt x="447675" y="1281938"/>
                  </a:lnTo>
                  <a:lnTo>
                    <a:pt x="496062" y="1266444"/>
                  </a:lnTo>
                  <a:close/>
                  <a:moveTo>
                    <a:pt x="399288" y="1297305"/>
                  </a:moveTo>
                  <a:lnTo>
                    <a:pt x="350901" y="1312799"/>
                  </a:lnTo>
                  <a:lnTo>
                    <a:pt x="335407" y="1264412"/>
                  </a:lnTo>
                  <a:lnTo>
                    <a:pt x="383794" y="1248918"/>
                  </a:lnTo>
                  <a:close/>
                  <a:moveTo>
                    <a:pt x="287020" y="1279779"/>
                  </a:moveTo>
                  <a:lnTo>
                    <a:pt x="238633" y="1295273"/>
                  </a:lnTo>
                  <a:lnTo>
                    <a:pt x="223139" y="1246886"/>
                  </a:lnTo>
                  <a:lnTo>
                    <a:pt x="271526" y="1231392"/>
                  </a:lnTo>
                  <a:close/>
                  <a:moveTo>
                    <a:pt x="221234" y="1407541"/>
                  </a:moveTo>
                  <a:lnTo>
                    <a:pt x="172847" y="1423035"/>
                  </a:lnTo>
                  <a:lnTo>
                    <a:pt x="157353" y="1374648"/>
                  </a:lnTo>
                  <a:lnTo>
                    <a:pt x="205740" y="1359154"/>
                  </a:lnTo>
                  <a:close/>
                  <a:moveTo>
                    <a:pt x="108966" y="1390015"/>
                  </a:moveTo>
                  <a:lnTo>
                    <a:pt x="75946" y="1453769"/>
                  </a:lnTo>
                  <a:lnTo>
                    <a:pt x="60579" y="1405382"/>
                  </a:lnTo>
                  <a:lnTo>
                    <a:pt x="108966" y="1390015"/>
                  </a:lnTo>
                  <a:close/>
                  <a:moveTo>
                    <a:pt x="27559" y="1469263"/>
                  </a:moveTo>
                  <a:lnTo>
                    <a:pt x="15494" y="1473073"/>
                  </a:lnTo>
                  <a:lnTo>
                    <a:pt x="0" y="1424686"/>
                  </a:lnTo>
                  <a:lnTo>
                    <a:pt x="12065" y="1420876"/>
                  </a:lnTo>
                  <a:close/>
                  <a:moveTo>
                    <a:pt x="3802507" y="264922"/>
                  </a:moveTo>
                  <a:lnTo>
                    <a:pt x="3754120" y="280416"/>
                  </a:lnTo>
                  <a:lnTo>
                    <a:pt x="3738626" y="232029"/>
                  </a:lnTo>
                  <a:lnTo>
                    <a:pt x="3787140" y="216408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109045" y="-1637"/>
            <a:ext cx="6858000" cy="10288637"/>
            <a:chOff x="0" y="0"/>
            <a:chExt cx="9144000" cy="1371818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8160"/>
            </a:xfrm>
            <a:custGeom>
              <a:avLst/>
              <a:gdLst/>
              <a:ahLst/>
              <a:cxnLst/>
              <a:rect l="l" t="t" r="r" b="b"/>
              <a:pathLst>
                <a:path w="9144000" h="13718160">
                  <a:moveTo>
                    <a:pt x="0" y="0"/>
                  </a:moveTo>
                  <a:lnTo>
                    <a:pt x="9144000" y="0"/>
                  </a:lnTo>
                  <a:lnTo>
                    <a:pt x="9144000" y="13718160"/>
                  </a:lnTo>
                  <a:lnTo>
                    <a:pt x="0" y="13718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7" r="-7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868264" y="667941"/>
            <a:ext cx="9693474" cy="1564482"/>
            <a:chOff x="0" y="0"/>
            <a:chExt cx="12924632" cy="2085975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924632" cy="2085975"/>
            </a:xfrm>
            <a:custGeom>
              <a:avLst/>
              <a:gdLst/>
              <a:ahLst/>
              <a:cxnLst/>
              <a:rect l="l" t="t" r="r" b="b"/>
              <a:pathLst>
                <a:path w="12924632" h="2085975">
                  <a:moveTo>
                    <a:pt x="0" y="0"/>
                  </a:moveTo>
                  <a:lnTo>
                    <a:pt x="12924632" y="0"/>
                  </a:lnTo>
                  <a:lnTo>
                    <a:pt x="12924632" y="2085975"/>
                  </a:lnTo>
                  <a:lnTo>
                    <a:pt x="0" y="208597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924632" cy="21050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062"/>
                </a:lnSpc>
              </a:pPr>
              <a:r>
                <a:rPr lang="en-US" sz="4875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HTML-структура проекта NomadBus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68264" y="2533054"/>
            <a:ext cx="9693474" cy="1262212"/>
            <a:chOff x="0" y="0"/>
            <a:chExt cx="12924632" cy="16829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924632" cy="1682949"/>
            </a:xfrm>
            <a:custGeom>
              <a:avLst/>
              <a:gdLst/>
              <a:ahLst/>
              <a:cxnLst/>
              <a:rect l="l" t="t" r="r" b="b"/>
              <a:pathLst>
                <a:path w="12924632" h="1682949">
                  <a:moveTo>
                    <a:pt x="0" y="0"/>
                  </a:moveTo>
                  <a:lnTo>
                    <a:pt x="12924632" y="0"/>
                  </a:lnTo>
                  <a:lnTo>
                    <a:pt x="12924632" y="1682949"/>
                  </a:lnTo>
                  <a:lnTo>
                    <a:pt x="0" y="16829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0"/>
              <a:ext cx="12924632" cy="17781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Проект построен на семантической разметке с использованием HTML5. Основные части: шапка с навигацией, контейнер для контента и подвал сайта.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68264" y="4074319"/>
            <a:ext cx="9693497" cy="5532120"/>
            <a:chOff x="0" y="0"/>
            <a:chExt cx="12924663" cy="737616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924663" cy="7376160"/>
            </a:xfrm>
            <a:custGeom>
              <a:avLst/>
              <a:gdLst/>
              <a:ahLst/>
              <a:cxnLst/>
              <a:rect l="l" t="t" r="r" b="b"/>
              <a:pathLst>
                <a:path w="12924663" h="7376160">
                  <a:moveTo>
                    <a:pt x="0" y="297688"/>
                  </a:moveTo>
                  <a:cubicBezTo>
                    <a:pt x="0" y="133223"/>
                    <a:pt x="133223" y="0"/>
                    <a:pt x="297688" y="0"/>
                  </a:cubicBezTo>
                  <a:lnTo>
                    <a:pt x="12626975" y="0"/>
                  </a:lnTo>
                  <a:cubicBezTo>
                    <a:pt x="12791440" y="0"/>
                    <a:pt x="12924663" y="133223"/>
                    <a:pt x="12924663" y="297688"/>
                  </a:cubicBezTo>
                  <a:lnTo>
                    <a:pt x="12924663" y="7078472"/>
                  </a:lnTo>
                  <a:cubicBezTo>
                    <a:pt x="12924663" y="7242937"/>
                    <a:pt x="12791440" y="7376160"/>
                    <a:pt x="12626975" y="7376160"/>
                  </a:cubicBezTo>
                  <a:lnTo>
                    <a:pt x="297688" y="7376160"/>
                  </a:lnTo>
                  <a:cubicBezTo>
                    <a:pt x="133223" y="7376160"/>
                    <a:pt x="0" y="7242810"/>
                    <a:pt x="0" y="7078472"/>
                  </a:cubicBezTo>
                  <a:close/>
                </a:path>
              </a:pathLst>
            </a:custGeom>
            <a:solidFill>
              <a:srgbClr val="DDEEE0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855910" y="4074319"/>
            <a:ext cx="9718167" cy="5532120"/>
            <a:chOff x="0" y="0"/>
            <a:chExt cx="12957556" cy="737616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957556" cy="7376160"/>
            </a:xfrm>
            <a:custGeom>
              <a:avLst/>
              <a:gdLst/>
              <a:ahLst/>
              <a:cxnLst/>
              <a:rect l="l" t="t" r="r" b="b"/>
              <a:pathLst>
                <a:path w="12957556" h="7376160">
                  <a:moveTo>
                    <a:pt x="0" y="49657"/>
                  </a:moveTo>
                  <a:cubicBezTo>
                    <a:pt x="0" y="22225"/>
                    <a:pt x="22225" y="0"/>
                    <a:pt x="49657" y="0"/>
                  </a:cubicBezTo>
                  <a:lnTo>
                    <a:pt x="12907899" y="0"/>
                  </a:lnTo>
                  <a:cubicBezTo>
                    <a:pt x="12935331" y="0"/>
                    <a:pt x="12957556" y="22225"/>
                    <a:pt x="12957556" y="49657"/>
                  </a:cubicBezTo>
                  <a:lnTo>
                    <a:pt x="12957556" y="7326503"/>
                  </a:lnTo>
                  <a:cubicBezTo>
                    <a:pt x="12957556" y="7353935"/>
                    <a:pt x="12935331" y="7376160"/>
                    <a:pt x="12907899" y="7376160"/>
                  </a:cubicBezTo>
                  <a:lnTo>
                    <a:pt x="49657" y="7376160"/>
                  </a:lnTo>
                  <a:cubicBezTo>
                    <a:pt x="22225" y="7376160"/>
                    <a:pt x="0" y="7353935"/>
                    <a:pt x="0" y="7326503"/>
                  </a:cubicBezTo>
                  <a:close/>
                </a:path>
              </a:pathLst>
            </a:custGeom>
            <a:solidFill>
              <a:srgbClr val="DDEEE0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103859" y="4167485"/>
            <a:ext cx="9222284" cy="5252889"/>
            <a:chOff x="0" y="0"/>
            <a:chExt cx="12296379" cy="700385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296379" cy="7003852"/>
            </a:xfrm>
            <a:custGeom>
              <a:avLst/>
              <a:gdLst/>
              <a:ahLst/>
              <a:cxnLst/>
              <a:rect l="l" t="t" r="r" b="b"/>
              <a:pathLst>
                <a:path w="12296379" h="7003852">
                  <a:moveTo>
                    <a:pt x="0" y="0"/>
                  </a:moveTo>
                  <a:lnTo>
                    <a:pt x="12296379" y="0"/>
                  </a:lnTo>
                  <a:lnTo>
                    <a:pt x="12296379" y="7003852"/>
                  </a:lnTo>
                  <a:lnTo>
                    <a:pt x="0" y="70038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23825"/>
              <a:ext cx="12296379" cy="71276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&lt;!DOCTYPE html&gt;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&lt;html lang="ru"&gt;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&lt;head&gt;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&lt;meta charset="UTF-8"&gt;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&lt;title&gt;NomadBus - Система бронирования билетов&lt;/title&gt;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&lt;/head&gt;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&lt;body&gt;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&lt;header&gt;Навигация&lt;/header&gt;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&lt;div class="container"&gt;Контент&lt;/div&gt;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&lt;footer&gt;Подвал&lt;/footer&gt;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&lt;/body&gt;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&lt;/html&gt;</a:t>
              </a:r>
            </a:p>
            <a:p>
              <a:pPr algn="l">
                <a:lnSpc>
                  <a:spcPts val="3125"/>
                </a:lnSpc>
              </a:pPr>
              <a:r>
                <a:rPr lang="en-US" sz="1937">
                  <a:solidFill>
                    <a:srgbClr val="405449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33852" y="-130502"/>
            <a:ext cx="19172669" cy="10548005"/>
            <a:chOff x="0" y="0"/>
            <a:chExt cx="25563559" cy="140640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5563576" cy="14063980"/>
            </a:xfrm>
            <a:custGeom>
              <a:avLst/>
              <a:gdLst/>
              <a:ahLst/>
              <a:cxnLst/>
              <a:rect l="l" t="t" r="r" b="b"/>
              <a:pathLst>
                <a:path w="25563576" h="14063980">
                  <a:moveTo>
                    <a:pt x="0" y="0"/>
                  </a:moveTo>
                  <a:lnTo>
                    <a:pt x="25563576" y="0"/>
                  </a:lnTo>
                  <a:lnTo>
                    <a:pt x="25563576" y="14063980"/>
                  </a:lnTo>
                  <a:lnTo>
                    <a:pt x="0" y="14063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3792219" y="1913265"/>
            <a:ext cx="12209860" cy="900262"/>
            <a:chOff x="0" y="0"/>
            <a:chExt cx="16279813" cy="1200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279814" cy="1200349"/>
            </a:xfrm>
            <a:custGeom>
              <a:avLst/>
              <a:gdLst/>
              <a:ahLst/>
              <a:cxnLst/>
              <a:rect l="l" t="t" r="r" b="b"/>
              <a:pathLst>
                <a:path w="16279814" h="1200349">
                  <a:moveTo>
                    <a:pt x="0" y="0"/>
                  </a:moveTo>
                  <a:lnTo>
                    <a:pt x="16279814" y="0"/>
                  </a:lnTo>
                  <a:lnTo>
                    <a:pt x="16279814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6279813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CSS-стилизация и адаптивность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4762500"/>
            <a:ext cx="3544044" cy="450056"/>
            <a:chOff x="0" y="0"/>
            <a:chExt cx="4725392" cy="6000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Цветовая гамма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92238" y="5388995"/>
            <a:ext cx="4969073" cy="2652243"/>
            <a:chOff x="0" y="0"/>
            <a:chExt cx="6625431" cy="353632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625430" cy="3536324"/>
            </a:xfrm>
            <a:custGeom>
              <a:avLst/>
              <a:gdLst/>
              <a:ahLst/>
              <a:cxnLst/>
              <a:rect l="l" t="t" r="r" b="b"/>
              <a:pathLst>
                <a:path w="6625430" h="3536324">
                  <a:moveTo>
                    <a:pt x="0" y="0"/>
                  </a:moveTo>
                  <a:lnTo>
                    <a:pt x="6625430" y="0"/>
                  </a:lnTo>
                  <a:lnTo>
                    <a:pt x="6625430" y="3536324"/>
                  </a:lnTo>
                  <a:lnTo>
                    <a:pt x="0" y="35363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42875"/>
              <a:ext cx="6625431" cy="36791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8"/>
                </a:lnSpc>
              </a:pPr>
              <a:r>
                <a:rPr lang="en-US" sz="3099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Экологичные оттенки зелёного создают приятный и спокойный интерфейс.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6666160" y="4762500"/>
            <a:ext cx="3544044" cy="450056"/>
            <a:chOff x="0" y="0"/>
            <a:chExt cx="4725392" cy="60007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Адаптивность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315521" y="5373806"/>
            <a:ext cx="5673924" cy="3884494"/>
            <a:chOff x="0" y="0"/>
            <a:chExt cx="7565232" cy="517932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565232" cy="5179326"/>
            </a:xfrm>
            <a:custGeom>
              <a:avLst/>
              <a:gdLst/>
              <a:ahLst/>
              <a:cxnLst/>
              <a:rect l="l" t="t" r="r" b="b"/>
              <a:pathLst>
                <a:path w="7565232" h="5179326">
                  <a:moveTo>
                    <a:pt x="0" y="0"/>
                  </a:moveTo>
                  <a:lnTo>
                    <a:pt x="7565232" y="0"/>
                  </a:lnTo>
                  <a:lnTo>
                    <a:pt x="7565232" y="5179326"/>
                  </a:lnTo>
                  <a:lnTo>
                    <a:pt x="0" y="5179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42875"/>
              <a:ext cx="7565232" cy="532220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8"/>
                </a:lnSpc>
              </a:pPr>
              <a:r>
                <a:rPr lang="en-US" sz="3099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Поддержка мобильных устройств с плавными анимациями и модульной структурой.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2340084" y="4762500"/>
            <a:ext cx="4322266" cy="450056"/>
            <a:chOff x="0" y="0"/>
            <a:chExt cx="5763021" cy="60007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763021" cy="600074"/>
            </a:xfrm>
            <a:custGeom>
              <a:avLst/>
              <a:gdLst/>
              <a:ahLst/>
              <a:cxnLst/>
              <a:rect l="l" t="t" r="r" b="b"/>
              <a:pathLst>
                <a:path w="5763021" h="600074">
                  <a:moveTo>
                    <a:pt x="0" y="0"/>
                  </a:moveTo>
                  <a:lnTo>
                    <a:pt x="5763021" y="0"/>
                  </a:lnTo>
                  <a:lnTo>
                    <a:pt x="5763021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9525"/>
              <a:ext cx="5763021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Основные компоненты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12340084" y="5388918"/>
            <a:ext cx="4972645" cy="2652320"/>
            <a:chOff x="0" y="0"/>
            <a:chExt cx="6630193" cy="3536427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630193" cy="3536427"/>
            </a:xfrm>
            <a:custGeom>
              <a:avLst/>
              <a:gdLst/>
              <a:ahLst/>
              <a:cxnLst/>
              <a:rect l="l" t="t" r="r" b="b"/>
              <a:pathLst>
                <a:path w="6630193" h="3536427">
                  <a:moveTo>
                    <a:pt x="0" y="0"/>
                  </a:moveTo>
                  <a:lnTo>
                    <a:pt x="6630193" y="0"/>
                  </a:lnTo>
                  <a:lnTo>
                    <a:pt x="6630193" y="3536427"/>
                  </a:lnTo>
                  <a:lnTo>
                    <a:pt x="0" y="3536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142875"/>
              <a:ext cx="6630193" cy="36793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8"/>
                </a:lnSpc>
              </a:pPr>
              <a:r>
                <a:rPr lang="en-US" sz="3099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Навигационные кнопки, формы поиска, таблицы расписаний и карточки билетов.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913817" y="1620657"/>
            <a:ext cx="3573965" cy="8169062"/>
          </a:xfrm>
          <a:custGeom>
            <a:avLst/>
            <a:gdLst/>
            <a:ahLst/>
            <a:cxnLst/>
            <a:rect l="l" t="t" r="r" b="b"/>
            <a:pathLst>
              <a:path w="3573965" h="8169062">
                <a:moveTo>
                  <a:pt x="0" y="0"/>
                </a:moveTo>
                <a:lnTo>
                  <a:pt x="3573965" y="0"/>
                </a:lnTo>
                <a:lnTo>
                  <a:pt x="3573965" y="8169062"/>
                </a:lnTo>
                <a:lnTo>
                  <a:pt x="0" y="8169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487782" y="577338"/>
            <a:ext cx="11771518" cy="197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6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Медиа-запросы для адаптивности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37827" y="3208630"/>
            <a:ext cx="8605168" cy="638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Описание:</a:t>
            </a:r>
          </a:p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Использование медиа-запросов для адаптации интерфейса под мобильные устройства</a:t>
            </a:r>
          </a:p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Изменение направления flexbox с горизонтального на вертикальное для меню и карточек билетов</a:t>
            </a:r>
          </a:p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Переключение формы поиска на одну колонку на узких экранах</a:t>
            </a:r>
          </a:p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Адаптация расположения модальных окон и иконок</a:t>
            </a:r>
          </a:p>
          <a:p>
            <a:pPr algn="ctr">
              <a:lnSpc>
                <a:spcPts val="3903"/>
              </a:lnSpc>
            </a:pPr>
            <a:r>
              <a:rPr lang="en-US" sz="278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Растяжение кнопок на всю ширину экрана для удобства касания на мобильных устройствах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473093" y="936321"/>
            <a:ext cx="6667986" cy="8321979"/>
          </a:xfrm>
          <a:custGeom>
            <a:avLst/>
            <a:gdLst/>
            <a:ahLst/>
            <a:cxnLst/>
            <a:rect l="l" t="t" r="r" b="b"/>
            <a:pathLst>
              <a:path w="6667986" h="8321979">
                <a:moveTo>
                  <a:pt x="0" y="0"/>
                </a:moveTo>
                <a:lnTo>
                  <a:pt x="6667986" y="0"/>
                </a:lnTo>
                <a:lnTo>
                  <a:pt x="6667986" y="8321979"/>
                </a:lnTo>
                <a:lnTo>
                  <a:pt x="0" y="83219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145333" y="4053992"/>
            <a:ext cx="14219516" cy="1972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6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Медиа-запросы для </a:t>
            </a:r>
          </a:p>
          <a:p>
            <a:pPr algn="ctr">
              <a:lnSpc>
                <a:spcPts val="7914"/>
              </a:lnSpc>
            </a:pPr>
            <a:r>
              <a:rPr lang="en-US" sz="5653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адаптивности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50237" y="1374577"/>
            <a:ext cx="9445526" cy="1786234"/>
            <a:chOff x="0" y="0"/>
            <a:chExt cx="12594035" cy="23816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JavaScript-функциональность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50237" y="3904952"/>
            <a:ext cx="637889" cy="637890"/>
            <a:chOff x="0" y="0"/>
            <a:chExt cx="850519" cy="8505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7956575" y="4000947"/>
            <a:ext cx="425203" cy="488751"/>
            <a:chOff x="0" y="0"/>
            <a:chExt cx="566937" cy="6516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6937" cy="651669"/>
            </a:xfrm>
            <a:custGeom>
              <a:avLst/>
              <a:gdLst/>
              <a:ahLst/>
              <a:cxnLst/>
              <a:rect l="l" t="t" r="r" b="b"/>
              <a:pathLst>
                <a:path w="566937" h="651669">
                  <a:moveTo>
                    <a:pt x="0" y="0"/>
                  </a:moveTo>
                  <a:lnTo>
                    <a:pt x="566937" y="0"/>
                  </a:lnTo>
                  <a:lnTo>
                    <a:pt x="566937" y="651669"/>
                  </a:lnTo>
                  <a:lnTo>
                    <a:pt x="0" y="651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57150"/>
              <a:ext cx="566937" cy="5945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1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8771632" y="3897808"/>
            <a:ext cx="3659684" cy="892969"/>
            <a:chOff x="0" y="0"/>
            <a:chExt cx="4879579" cy="119062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79579" cy="1190625"/>
            </a:xfrm>
            <a:custGeom>
              <a:avLst/>
              <a:gdLst/>
              <a:ahLst/>
              <a:cxnLst/>
              <a:rect l="l" t="t" r="r" b="b"/>
              <a:pathLst>
                <a:path w="4879579" h="1190625">
                  <a:moveTo>
                    <a:pt x="0" y="0"/>
                  </a:moveTo>
                  <a:lnTo>
                    <a:pt x="4879579" y="0"/>
                  </a:lnTo>
                  <a:lnTo>
                    <a:pt x="4879579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4879579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Динамическая навигация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771632" y="4882307"/>
            <a:ext cx="3659684" cy="1893093"/>
            <a:chOff x="0" y="0"/>
            <a:chExt cx="4879579" cy="252412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79579" cy="2524124"/>
            </a:xfrm>
            <a:custGeom>
              <a:avLst/>
              <a:gdLst/>
              <a:ahLst/>
              <a:cxnLst/>
              <a:rect l="l" t="t" r="r" b="b"/>
              <a:pathLst>
                <a:path w="4879579" h="2524124">
                  <a:moveTo>
                    <a:pt x="0" y="0"/>
                  </a:moveTo>
                  <a:lnTo>
                    <a:pt x="4879579" y="0"/>
                  </a:lnTo>
                  <a:lnTo>
                    <a:pt x="4879579" y="2524124"/>
                  </a:lnTo>
                  <a:lnTo>
                    <a:pt x="0" y="252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04775"/>
              <a:ext cx="4879579" cy="26288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Переключение разделов без перезагрузки страницы для удобства пользователя.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14834" y="3904952"/>
            <a:ext cx="637889" cy="637890"/>
            <a:chOff x="0" y="0"/>
            <a:chExt cx="850519" cy="8505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2821171" y="4000947"/>
            <a:ext cx="425203" cy="488751"/>
            <a:chOff x="0" y="0"/>
            <a:chExt cx="566937" cy="65166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66937" cy="651669"/>
            </a:xfrm>
            <a:custGeom>
              <a:avLst/>
              <a:gdLst/>
              <a:ahLst/>
              <a:cxnLst/>
              <a:rect l="l" t="t" r="r" b="b"/>
              <a:pathLst>
                <a:path w="566937" h="651669">
                  <a:moveTo>
                    <a:pt x="0" y="0"/>
                  </a:moveTo>
                  <a:lnTo>
                    <a:pt x="566937" y="0"/>
                  </a:lnTo>
                  <a:lnTo>
                    <a:pt x="566937" y="651669"/>
                  </a:lnTo>
                  <a:lnTo>
                    <a:pt x="0" y="651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57150"/>
              <a:ext cx="566937" cy="5945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2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3636229" y="3897808"/>
            <a:ext cx="3544044" cy="450056"/>
            <a:chOff x="0" y="0"/>
            <a:chExt cx="4725392" cy="6000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Обработка форм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636229" y="4439394"/>
            <a:ext cx="3659684" cy="1439466"/>
            <a:chOff x="0" y="0"/>
            <a:chExt cx="4879579" cy="19192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4879579" cy="1919288"/>
            </a:xfrm>
            <a:custGeom>
              <a:avLst/>
              <a:gdLst/>
              <a:ahLst/>
              <a:cxnLst/>
              <a:rect l="l" t="t" r="r" b="b"/>
              <a:pathLst>
                <a:path w="4879579" h="1919288">
                  <a:moveTo>
                    <a:pt x="0" y="0"/>
                  </a:moveTo>
                  <a:lnTo>
                    <a:pt x="4879579" y="0"/>
                  </a:lnTo>
                  <a:lnTo>
                    <a:pt x="4879579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4879579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Валидация полей и фильтрация расписания по параметрам.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7850237" y="7377856"/>
            <a:ext cx="637889" cy="637889"/>
            <a:chOff x="0" y="0"/>
            <a:chExt cx="850519" cy="85051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7956575" y="7473852"/>
            <a:ext cx="425203" cy="488751"/>
            <a:chOff x="0" y="0"/>
            <a:chExt cx="566937" cy="65166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66937" cy="651669"/>
            </a:xfrm>
            <a:custGeom>
              <a:avLst/>
              <a:gdLst/>
              <a:ahLst/>
              <a:cxnLst/>
              <a:rect l="l" t="t" r="r" b="b"/>
              <a:pathLst>
                <a:path w="566937" h="651669">
                  <a:moveTo>
                    <a:pt x="0" y="0"/>
                  </a:moveTo>
                  <a:lnTo>
                    <a:pt x="566937" y="0"/>
                  </a:lnTo>
                  <a:lnTo>
                    <a:pt x="566937" y="651669"/>
                  </a:lnTo>
                  <a:lnTo>
                    <a:pt x="0" y="6516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57150"/>
              <a:ext cx="566937" cy="59451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312"/>
                </a:lnSpc>
              </a:pPr>
              <a:r>
                <a:rPr lang="en-US" sz="3311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3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8771632" y="7370712"/>
            <a:ext cx="5422701" cy="450056"/>
            <a:chOff x="0" y="0"/>
            <a:chExt cx="7230268" cy="60007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230268" cy="600074"/>
            </a:xfrm>
            <a:custGeom>
              <a:avLst/>
              <a:gdLst/>
              <a:ahLst/>
              <a:cxnLst/>
              <a:rect l="l" t="t" r="r" b="b"/>
              <a:pathLst>
                <a:path w="7230268" h="600074">
                  <a:moveTo>
                    <a:pt x="0" y="0"/>
                  </a:moveTo>
                  <a:lnTo>
                    <a:pt x="7230268" y="0"/>
                  </a:lnTo>
                  <a:lnTo>
                    <a:pt x="7230268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9525"/>
              <a:ext cx="7230268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Пошаговый процесс покупки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8771632" y="7912299"/>
            <a:ext cx="8524131" cy="985837"/>
            <a:chOff x="0" y="0"/>
            <a:chExt cx="11365508" cy="131445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1365508" cy="1314450"/>
            </a:xfrm>
            <a:custGeom>
              <a:avLst/>
              <a:gdLst/>
              <a:ahLst/>
              <a:cxnLst/>
              <a:rect l="l" t="t" r="r" b="b"/>
              <a:pathLst>
                <a:path w="11365508" h="1314450">
                  <a:moveTo>
                    <a:pt x="0" y="0"/>
                  </a:moveTo>
                  <a:lnTo>
                    <a:pt x="11365508" y="0"/>
                  </a:lnTo>
                  <a:lnTo>
                    <a:pt x="11365508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104775"/>
              <a:ext cx="11365508" cy="141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Удобная форма оформления билета с модальными окнами для поиска и авторизации.</a:t>
              </a: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2122072" y="2055958"/>
            <a:ext cx="4907579" cy="4547525"/>
            <a:chOff x="0" y="0"/>
            <a:chExt cx="1292531" cy="119770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92531" cy="1197702"/>
            </a:xfrm>
            <a:custGeom>
              <a:avLst/>
              <a:gdLst/>
              <a:ahLst/>
              <a:cxnLst/>
              <a:rect l="l" t="t" r="r" b="b"/>
              <a:pathLst>
                <a:path w="1292531" h="1197702">
                  <a:moveTo>
                    <a:pt x="80455" y="0"/>
                  </a:moveTo>
                  <a:lnTo>
                    <a:pt x="1212077" y="0"/>
                  </a:lnTo>
                  <a:cubicBezTo>
                    <a:pt x="1256510" y="0"/>
                    <a:pt x="1292531" y="36021"/>
                    <a:pt x="1292531" y="80455"/>
                  </a:cubicBezTo>
                  <a:lnTo>
                    <a:pt x="1292531" y="1117247"/>
                  </a:lnTo>
                  <a:cubicBezTo>
                    <a:pt x="1292531" y="1161681"/>
                    <a:pt x="1256510" y="1197702"/>
                    <a:pt x="1212077" y="1197702"/>
                  </a:cubicBezTo>
                  <a:lnTo>
                    <a:pt x="80455" y="1197702"/>
                  </a:lnTo>
                  <a:cubicBezTo>
                    <a:pt x="36021" y="1197702"/>
                    <a:pt x="0" y="1161681"/>
                    <a:pt x="0" y="1117247"/>
                  </a:cubicBezTo>
                  <a:lnTo>
                    <a:pt x="0" y="80455"/>
                  </a:lnTo>
                  <a:cubicBezTo>
                    <a:pt x="0" y="36021"/>
                    <a:pt x="36021" y="0"/>
                    <a:pt x="80455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1292531" cy="13024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javascript</a:t>
              </a: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3562"/>
                </a:lnSpc>
              </a:pPr>
              <a:endParaRPr lang="en-US" sz="2187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2122072" y="2604511"/>
            <a:ext cx="4907579" cy="3421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4"/>
              </a:lnSpc>
            </a:pPr>
            <a:endParaRPr/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document.addEventListener('DOMContentLoaded', function() {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const searchIcon = document.getElementById('search-icon');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const searchModal = document.getElementById('search-modal');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searchIcon.addEventListener('click', function(e) {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  e.stopPropagation();</a:t>
            </a:r>
          </a:p>
          <a:p>
            <a:pPr algn="ctr">
              <a:lnSpc>
                <a:spcPts val="1964"/>
              </a:lnSpc>
            </a:pPr>
            <a:r>
              <a:rPr lang="en-US" sz="14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searchModal.style.display</a:t>
            </a:r>
            <a:r>
              <a:rPr lang="en-US" sz="140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= </a:t>
            </a: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searchModal.style.display === 'block' ? 'none' : 'block';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    userModal.style.display = 'none';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    });</a:t>
            </a:r>
          </a:p>
          <a:p>
            <a:pPr algn="ctr">
              <a:lnSpc>
                <a:spcPts val="1964"/>
              </a:lnSpc>
            </a:pPr>
            <a:r>
              <a:rPr lang="en-US" sz="140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});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4225057" y="504574"/>
            <a:ext cx="13034243" cy="2464893"/>
            <a:chOff x="0" y="0"/>
            <a:chExt cx="12594035" cy="238164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JavaScript-функциональность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56845" y="2921843"/>
            <a:ext cx="8370969" cy="2740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46"/>
              </a:lnSpc>
            </a:pPr>
            <a:r>
              <a:rPr lang="en-US" sz="1962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Описание элементов JavaScript: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document.addEventListener()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регистрация обработчика события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'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DOMContentLoaded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' - событие завершения загрузки DOM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function()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{...} - анонимная функция-обработчик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const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объявление константной переменной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document.getElementById()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поиск элемента по идентификатору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e.stopPropagation()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- остановка всплытия события</a:t>
            </a:r>
          </a:p>
          <a:p>
            <a:pPr algn="ctr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62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Тернарный</a:t>
            </a:r>
            <a:r>
              <a:rPr lang="en-US" sz="1962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оператор условие ? значение1 : значение2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958515" y="2121299"/>
            <a:ext cx="14567628" cy="51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Обработчики событий и DOM-манипуляции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126173" y="6419625"/>
            <a:ext cx="5097078" cy="3539755"/>
            <a:chOff x="0" y="0"/>
            <a:chExt cx="1342440" cy="93228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42440" cy="932281"/>
            </a:xfrm>
            <a:custGeom>
              <a:avLst/>
              <a:gdLst/>
              <a:ahLst/>
              <a:cxnLst/>
              <a:rect l="l" t="t" r="r" b="b"/>
              <a:pathLst>
                <a:path w="1342440" h="932281">
                  <a:moveTo>
                    <a:pt x="77464" y="0"/>
                  </a:moveTo>
                  <a:lnTo>
                    <a:pt x="1264977" y="0"/>
                  </a:lnTo>
                  <a:cubicBezTo>
                    <a:pt x="1307759" y="0"/>
                    <a:pt x="1342440" y="34682"/>
                    <a:pt x="1342440" y="77464"/>
                  </a:cubicBezTo>
                  <a:lnTo>
                    <a:pt x="1342440" y="854818"/>
                  </a:lnTo>
                  <a:cubicBezTo>
                    <a:pt x="1342440" y="897600"/>
                    <a:pt x="1307759" y="932281"/>
                    <a:pt x="1264977" y="932281"/>
                  </a:cubicBezTo>
                  <a:lnTo>
                    <a:pt x="77464" y="932281"/>
                  </a:lnTo>
                  <a:cubicBezTo>
                    <a:pt x="34682" y="932281"/>
                    <a:pt x="0" y="897600"/>
                    <a:pt x="0" y="854818"/>
                  </a:cubicBezTo>
                  <a:lnTo>
                    <a:pt x="0" y="77464"/>
                  </a:lnTo>
                  <a:cubicBezTo>
                    <a:pt x="0" y="34682"/>
                    <a:pt x="34682" y="0"/>
                    <a:pt x="77464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85725"/>
              <a:ext cx="1342440" cy="10180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4"/>
                </a:lnSpc>
              </a:pPr>
              <a:r>
                <a:rPr lang="en-US" sz="15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javascript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function showSection(sectionId) {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Скрываем все секции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const sections = document.querySelectorAll('.page-content');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sections.forEach(section =&gt; {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    section.style.display = 'none';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});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Показываем выбранную секцию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document.getElementById(sectionId).style.display = 'block';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Прокручиваем страницу вверх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window.scroll(0,0);</a:t>
              </a:r>
            </a:p>
            <a:p>
              <a:pPr algn="ctr">
                <a:lnSpc>
                  <a:spcPts val="2280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}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79022" y="6807954"/>
            <a:ext cx="7847150" cy="2734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77"/>
              </a:lnSpc>
            </a:pPr>
            <a:r>
              <a:rPr lang="en-US" sz="155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Описание</a:t>
            </a: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Функция </a:t>
            </a:r>
            <a:r>
              <a:rPr lang="en-US" sz="1555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showSection()</a:t>
            </a: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принимает параметр sectionId и использует его для показа определённой секции страницы</a:t>
            </a:r>
          </a:p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555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document.querySelectorAll()</a:t>
            </a: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выбирает все элементы, соответствующие CSS-селектору</a:t>
            </a:r>
          </a:p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555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sections</a:t>
            </a: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.</a:t>
            </a:r>
            <a:r>
              <a:rPr lang="en-US" sz="1555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forEach</a:t>
            </a: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() применяет указанную функцию к каждому элементу коллекции</a:t>
            </a:r>
          </a:p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Стрелочная функция section =&gt; {...} - современный синтаксис для компактных анонимных функций</a:t>
            </a:r>
          </a:p>
          <a:p>
            <a:pPr algn="ctr">
              <a:lnSpc>
                <a:spcPts val="2177"/>
              </a:lnSpc>
            </a:pPr>
            <a:r>
              <a:rPr lang="en-US" sz="1555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window.scrollTo() программно прокручивает страницу в указанную позицию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56369" y="5788441"/>
            <a:ext cx="7771922" cy="4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Функции как основные строительные блоки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168771" y="1783151"/>
            <a:ext cx="7021928" cy="7881309"/>
            <a:chOff x="0" y="0"/>
            <a:chExt cx="1849397" cy="20757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9397" cy="2075736"/>
            </a:xfrm>
            <a:custGeom>
              <a:avLst/>
              <a:gdLst/>
              <a:ahLst/>
              <a:cxnLst/>
              <a:rect l="l" t="t" r="r" b="b"/>
              <a:pathLst>
                <a:path w="1849397" h="2075736">
                  <a:moveTo>
                    <a:pt x="56229" y="0"/>
                  </a:moveTo>
                  <a:lnTo>
                    <a:pt x="1793167" y="0"/>
                  </a:lnTo>
                  <a:cubicBezTo>
                    <a:pt x="1824222" y="0"/>
                    <a:pt x="1849397" y="25175"/>
                    <a:pt x="1849397" y="56229"/>
                  </a:cubicBezTo>
                  <a:lnTo>
                    <a:pt x="1849397" y="2019506"/>
                  </a:lnTo>
                  <a:cubicBezTo>
                    <a:pt x="1849397" y="2050561"/>
                    <a:pt x="1824222" y="2075736"/>
                    <a:pt x="1793167" y="2075736"/>
                  </a:cubicBezTo>
                  <a:lnTo>
                    <a:pt x="56229" y="2075736"/>
                  </a:lnTo>
                  <a:cubicBezTo>
                    <a:pt x="25175" y="2075736"/>
                    <a:pt x="0" y="2050561"/>
                    <a:pt x="0" y="2019506"/>
                  </a:cubicBezTo>
                  <a:lnTo>
                    <a:pt x="0" y="56229"/>
                  </a:lnTo>
                  <a:cubicBezTo>
                    <a:pt x="0" y="25175"/>
                    <a:pt x="25175" y="0"/>
                    <a:pt x="56229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04775"/>
              <a:ext cx="1849397" cy="2180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225057" y="504574"/>
            <a:ext cx="13034243" cy="2464893"/>
            <a:chOff x="0" y="0"/>
            <a:chExt cx="12594035" cy="238164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JavaScript-функциональность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5599034" y="2921843"/>
            <a:ext cx="14567628" cy="105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Обработка форм и предотвращение </a:t>
            </a:r>
          </a:p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стандартного поведения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2645" y="2585461"/>
            <a:ext cx="6814180" cy="10540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const mainSearchForm = document.getElementById('main-search-form');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mainSearchForm.addEventListener('submit', function(e) {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e.preventDefault();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// Получаем значения полей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from = document.getElementById('from').value;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to = document.getElementById('to').value;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const date = document.getElementById('date').value;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// Проверяем заполнение обязательных полей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if (!from || !to || !date) {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alert('Пожалуйста, заполните все обязательные поля');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return;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}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// Переходим к расписанию и фильтруем результаты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showSection('schedule-section');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filterSchedule(from, to, date);</a:t>
            </a:r>
          </a:p>
          <a:p>
            <a:pPr algn="ctr">
              <a:lnSpc>
                <a:spcPts val="2727"/>
              </a:lnSpc>
            </a:pPr>
            <a:r>
              <a:rPr lang="en-US" sz="1948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});</a:t>
            </a: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2727"/>
              </a:lnSpc>
            </a:pPr>
            <a:endParaRPr lang="en-US" sz="1948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8730687" y="4669522"/>
            <a:ext cx="7477697" cy="42162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92"/>
              </a:lnSpc>
            </a:pPr>
            <a:r>
              <a:rPr lang="en-US" sz="1994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Описание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e.preventDefault()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отменяет стандартное поведение браузера (в данном случае перезагрузку страницы при отправке формы)</a:t>
            </a:r>
          </a:p>
          <a:p>
            <a:pPr algn="ctr"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.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value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получает введённые пользователем данные из полей формы</a:t>
            </a:r>
          </a:p>
          <a:p>
            <a:pPr algn="ctr"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Условная конструкция 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if()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проверяет заполнение необходимых полей</a:t>
            </a:r>
          </a:p>
          <a:p>
            <a:pPr algn="ctr"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alert()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выводит всплывающее уведомление для пользователя</a:t>
            </a:r>
          </a:p>
          <a:p>
            <a:pPr algn="ctr">
              <a:lnSpc>
                <a:spcPts val="2792"/>
              </a:lnSpc>
            </a:pP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Вызов других функций (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showSection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, </a:t>
            </a:r>
            <a:r>
              <a:rPr lang="en-US" sz="1994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filterSchedule</a:t>
            </a:r>
            <a:r>
              <a:rPr lang="en-US" sz="1994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) демонстрирует модульный подход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87599" y="599331"/>
            <a:ext cx="9854802" cy="1427857"/>
            <a:chOff x="0" y="0"/>
            <a:chExt cx="13139736" cy="190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3139736" cy="1903810"/>
            </a:xfrm>
            <a:custGeom>
              <a:avLst/>
              <a:gdLst/>
              <a:ahLst/>
              <a:cxnLst/>
              <a:rect l="l" t="t" r="r" b="b"/>
              <a:pathLst>
                <a:path w="13139736" h="1903810">
                  <a:moveTo>
                    <a:pt x="0" y="0"/>
                  </a:moveTo>
                  <a:lnTo>
                    <a:pt x="13139736" y="0"/>
                  </a:lnTo>
                  <a:lnTo>
                    <a:pt x="13139736" y="1903810"/>
                  </a:lnTo>
                  <a:lnTo>
                    <a:pt x="0" y="190381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3139736" cy="193238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500"/>
                </a:lnSpc>
              </a:pPr>
              <a:r>
                <a:rPr lang="en-US" sz="4375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Проектирование онлайн-системы для автовокзалов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87599" y="2364730"/>
            <a:ext cx="9854850" cy="1656683"/>
            <a:chOff x="0" y="0"/>
            <a:chExt cx="13139800" cy="220891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139801" cy="2208911"/>
            </a:xfrm>
            <a:custGeom>
              <a:avLst/>
              <a:gdLst/>
              <a:ahLst/>
              <a:cxnLst/>
              <a:rect l="l" t="t" r="r" b="b"/>
              <a:pathLst>
                <a:path w="13139801" h="2208911">
                  <a:moveTo>
                    <a:pt x="0" y="270129"/>
                  </a:moveTo>
                  <a:cubicBezTo>
                    <a:pt x="0" y="120904"/>
                    <a:pt x="120904" y="0"/>
                    <a:pt x="270129" y="0"/>
                  </a:cubicBezTo>
                  <a:lnTo>
                    <a:pt x="12869673" y="0"/>
                  </a:lnTo>
                  <a:cubicBezTo>
                    <a:pt x="13018770" y="0"/>
                    <a:pt x="13139801" y="120904"/>
                    <a:pt x="13139801" y="270129"/>
                  </a:cubicBezTo>
                  <a:lnTo>
                    <a:pt x="13139801" y="1938782"/>
                  </a:lnTo>
                  <a:cubicBezTo>
                    <a:pt x="13139801" y="2087880"/>
                    <a:pt x="13018897" y="2208911"/>
                    <a:pt x="12869673" y="2208911"/>
                  </a:cubicBezTo>
                  <a:lnTo>
                    <a:pt x="270129" y="2208911"/>
                  </a:lnTo>
                  <a:cubicBezTo>
                    <a:pt x="120904" y="2208784"/>
                    <a:pt x="0" y="2087880"/>
                    <a:pt x="0" y="19387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012626" y="2582615"/>
            <a:ext cx="2934295" cy="358676"/>
            <a:chOff x="0" y="0"/>
            <a:chExt cx="3912393" cy="47823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12393" cy="478234"/>
            </a:xfrm>
            <a:custGeom>
              <a:avLst/>
              <a:gdLst/>
              <a:ahLst/>
              <a:cxnLst/>
              <a:rect l="l" t="t" r="r" b="b"/>
              <a:pathLst>
                <a:path w="3912393" h="478234">
                  <a:moveTo>
                    <a:pt x="0" y="0"/>
                  </a:moveTo>
                  <a:lnTo>
                    <a:pt x="3912393" y="0"/>
                  </a:lnTo>
                  <a:lnTo>
                    <a:pt x="3912393" y="478234"/>
                  </a:lnTo>
                  <a:lnTo>
                    <a:pt x="0" y="478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3912393" cy="487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Анализ требований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12626" y="3004840"/>
            <a:ext cx="9404748" cy="791468"/>
            <a:chOff x="0" y="0"/>
            <a:chExt cx="12539664" cy="105529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539664" cy="1055290"/>
            </a:xfrm>
            <a:custGeom>
              <a:avLst/>
              <a:gdLst/>
              <a:ahLst/>
              <a:cxnLst/>
              <a:rect l="l" t="t" r="r" b="b"/>
              <a:pathLst>
                <a:path w="12539664" h="1055290">
                  <a:moveTo>
                    <a:pt x="0" y="0"/>
                  </a:moveTo>
                  <a:lnTo>
                    <a:pt x="12539664" y="0"/>
                  </a:lnTo>
                  <a:lnTo>
                    <a:pt x="12539664" y="1055290"/>
                  </a:lnTo>
                  <a:lnTo>
                    <a:pt x="0" y="105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12539664" cy="1150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1"/>
                </a:lnSpc>
              </a:pPr>
              <a:r>
                <a:rPr lang="en-US" sz="175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Определение функционала: расписание автобусов, маршруты, бронирование билетов и информация о сервисах вокзала.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87599" y="4246364"/>
            <a:ext cx="9854850" cy="1656683"/>
            <a:chOff x="0" y="0"/>
            <a:chExt cx="13139800" cy="220891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139801" cy="2208911"/>
            </a:xfrm>
            <a:custGeom>
              <a:avLst/>
              <a:gdLst/>
              <a:ahLst/>
              <a:cxnLst/>
              <a:rect l="l" t="t" r="r" b="b"/>
              <a:pathLst>
                <a:path w="13139801" h="2208911">
                  <a:moveTo>
                    <a:pt x="0" y="270129"/>
                  </a:moveTo>
                  <a:cubicBezTo>
                    <a:pt x="0" y="120904"/>
                    <a:pt x="120904" y="0"/>
                    <a:pt x="270129" y="0"/>
                  </a:cubicBezTo>
                  <a:lnTo>
                    <a:pt x="12869673" y="0"/>
                  </a:lnTo>
                  <a:cubicBezTo>
                    <a:pt x="13018770" y="0"/>
                    <a:pt x="13139801" y="120904"/>
                    <a:pt x="13139801" y="270129"/>
                  </a:cubicBezTo>
                  <a:lnTo>
                    <a:pt x="13139801" y="1938782"/>
                  </a:lnTo>
                  <a:cubicBezTo>
                    <a:pt x="13139801" y="2087880"/>
                    <a:pt x="13018897" y="2208911"/>
                    <a:pt x="12869673" y="2208911"/>
                  </a:cubicBezTo>
                  <a:lnTo>
                    <a:pt x="270129" y="2208911"/>
                  </a:lnTo>
                  <a:cubicBezTo>
                    <a:pt x="120904" y="2208784"/>
                    <a:pt x="0" y="2087880"/>
                    <a:pt x="0" y="19387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012626" y="4464248"/>
            <a:ext cx="2813149" cy="358676"/>
            <a:chOff x="0" y="0"/>
            <a:chExt cx="3750865" cy="4782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750865" cy="478234"/>
            </a:xfrm>
            <a:custGeom>
              <a:avLst/>
              <a:gdLst/>
              <a:ahLst/>
              <a:cxnLst/>
              <a:rect l="l" t="t" r="r" b="b"/>
              <a:pathLst>
                <a:path w="3750865" h="478234">
                  <a:moveTo>
                    <a:pt x="0" y="0"/>
                  </a:moveTo>
                  <a:lnTo>
                    <a:pt x="3750865" y="0"/>
                  </a:lnTo>
                  <a:lnTo>
                    <a:pt x="3750865" y="478234"/>
                  </a:lnTo>
                  <a:lnTo>
                    <a:pt x="0" y="4782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3750865" cy="4877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Проектирование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12626" y="4886473"/>
            <a:ext cx="9404748" cy="791467"/>
            <a:chOff x="0" y="0"/>
            <a:chExt cx="12539664" cy="105529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2539664" cy="1055290"/>
            </a:xfrm>
            <a:custGeom>
              <a:avLst/>
              <a:gdLst/>
              <a:ahLst/>
              <a:cxnLst/>
              <a:rect l="l" t="t" r="r" b="b"/>
              <a:pathLst>
                <a:path w="12539664" h="1055290">
                  <a:moveTo>
                    <a:pt x="0" y="0"/>
                  </a:moveTo>
                  <a:lnTo>
                    <a:pt x="12539664" y="0"/>
                  </a:lnTo>
                  <a:lnTo>
                    <a:pt x="12539664" y="1055290"/>
                  </a:lnTo>
                  <a:lnTo>
                    <a:pt x="0" y="105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12539664" cy="1150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1"/>
                </a:lnSpc>
              </a:pPr>
              <a:r>
                <a:rPr lang="en-US" sz="175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Создание структуры сайта, макетов страниц, навигации, подбор цветовой схемы и шрифтов для удобства пользователей.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87599" y="6127998"/>
            <a:ext cx="9854850" cy="1656683"/>
            <a:chOff x="0" y="0"/>
            <a:chExt cx="13139800" cy="220891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139801" cy="2208911"/>
            </a:xfrm>
            <a:custGeom>
              <a:avLst/>
              <a:gdLst/>
              <a:ahLst/>
              <a:cxnLst/>
              <a:rect l="l" t="t" r="r" b="b"/>
              <a:pathLst>
                <a:path w="13139801" h="2208911">
                  <a:moveTo>
                    <a:pt x="0" y="270129"/>
                  </a:moveTo>
                  <a:cubicBezTo>
                    <a:pt x="0" y="120904"/>
                    <a:pt x="120904" y="0"/>
                    <a:pt x="270129" y="0"/>
                  </a:cubicBezTo>
                  <a:lnTo>
                    <a:pt x="12869673" y="0"/>
                  </a:lnTo>
                  <a:cubicBezTo>
                    <a:pt x="13018770" y="0"/>
                    <a:pt x="13139801" y="120904"/>
                    <a:pt x="13139801" y="270129"/>
                  </a:cubicBezTo>
                  <a:lnTo>
                    <a:pt x="13139801" y="1938782"/>
                  </a:lnTo>
                  <a:cubicBezTo>
                    <a:pt x="13139801" y="2087880"/>
                    <a:pt x="13018897" y="2208911"/>
                    <a:pt x="12869673" y="2208911"/>
                  </a:cubicBezTo>
                  <a:lnTo>
                    <a:pt x="270129" y="2208911"/>
                  </a:lnTo>
                  <a:cubicBezTo>
                    <a:pt x="120904" y="2208784"/>
                    <a:pt x="0" y="2087880"/>
                    <a:pt x="0" y="19387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012626" y="6345882"/>
            <a:ext cx="2813149" cy="358677"/>
            <a:chOff x="0" y="0"/>
            <a:chExt cx="3750865" cy="47823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3750865" cy="478236"/>
            </a:xfrm>
            <a:custGeom>
              <a:avLst/>
              <a:gdLst/>
              <a:ahLst/>
              <a:cxnLst/>
              <a:rect l="l" t="t" r="r" b="b"/>
              <a:pathLst>
                <a:path w="3750865" h="478236">
                  <a:moveTo>
                    <a:pt x="0" y="0"/>
                  </a:moveTo>
                  <a:lnTo>
                    <a:pt x="3750865" y="0"/>
                  </a:lnTo>
                  <a:lnTo>
                    <a:pt x="3750865" y="478236"/>
                  </a:lnTo>
                  <a:lnTo>
                    <a:pt x="0" y="478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3750865" cy="487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Разработка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012626" y="6768107"/>
            <a:ext cx="9404748" cy="791467"/>
            <a:chOff x="0" y="0"/>
            <a:chExt cx="12539664" cy="105529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2539664" cy="1055290"/>
            </a:xfrm>
            <a:custGeom>
              <a:avLst/>
              <a:gdLst/>
              <a:ahLst/>
              <a:cxnLst/>
              <a:rect l="l" t="t" r="r" b="b"/>
              <a:pathLst>
                <a:path w="12539664" h="1055290">
                  <a:moveTo>
                    <a:pt x="0" y="0"/>
                  </a:moveTo>
                  <a:lnTo>
                    <a:pt x="12539664" y="0"/>
                  </a:lnTo>
                  <a:lnTo>
                    <a:pt x="12539664" y="1055290"/>
                  </a:lnTo>
                  <a:lnTo>
                    <a:pt x="0" y="105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2539664" cy="1150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1"/>
                </a:lnSpc>
              </a:pPr>
              <a:r>
                <a:rPr lang="en-US" sz="175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Реализация сайта с использованием HTML, CSS, JavaScript и серверных технологий для работы с базами данных.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87599" y="8009632"/>
            <a:ext cx="9854850" cy="1656683"/>
            <a:chOff x="0" y="0"/>
            <a:chExt cx="13139800" cy="220891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3139801" cy="2208911"/>
            </a:xfrm>
            <a:custGeom>
              <a:avLst/>
              <a:gdLst/>
              <a:ahLst/>
              <a:cxnLst/>
              <a:rect l="l" t="t" r="r" b="b"/>
              <a:pathLst>
                <a:path w="13139801" h="2208911">
                  <a:moveTo>
                    <a:pt x="0" y="270129"/>
                  </a:moveTo>
                  <a:cubicBezTo>
                    <a:pt x="0" y="120904"/>
                    <a:pt x="120904" y="0"/>
                    <a:pt x="270129" y="0"/>
                  </a:cubicBezTo>
                  <a:lnTo>
                    <a:pt x="12869673" y="0"/>
                  </a:lnTo>
                  <a:cubicBezTo>
                    <a:pt x="13018770" y="0"/>
                    <a:pt x="13139801" y="120904"/>
                    <a:pt x="13139801" y="270129"/>
                  </a:cubicBezTo>
                  <a:lnTo>
                    <a:pt x="13139801" y="1938782"/>
                  </a:lnTo>
                  <a:cubicBezTo>
                    <a:pt x="13139801" y="2087880"/>
                    <a:pt x="13018897" y="2208911"/>
                    <a:pt x="12869673" y="2208911"/>
                  </a:cubicBezTo>
                  <a:lnTo>
                    <a:pt x="270129" y="2208911"/>
                  </a:lnTo>
                  <a:cubicBezTo>
                    <a:pt x="120904" y="2208784"/>
                    <a:pt x="0" y="2087880"/>
                    <a:pt x="0" y="1938782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37" name="Group 37"/>
          <p:cNvGrpSpPr/>
          <p:nvPr/>
        </p:nvGrpSpPr>
        <p:grpSpPr>
          <a:xfrm>
            <a:off x="1012626" y="8227516"/>
            <a:ext cx="2813149" cy="358677"/>
            <a:chOff x="0" y="0"/>
            <a:chExt cx="3750865" cy="47823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3750865" cy="478236"/>
            </a:xfrm>
            <a:custGeom>
              <a:avLst/>
              <a:gdLst/>
              <a:ahLst/>
              <a:cxnLst/>
              <a:rect l="l" t="t" r="r" b="b"/>
              <a:pathLst>
                <a:path w="3750865" h="478236">
                  <a:moveTo>
                    <a:pt x="0" y="0"/>
                  </a:moveTo>
                  <a:lnTo>
                    <a:pt x="3750865" y="0"/>
                  </a:lnTo>
                  <a:lnTo>
                    <a:pt x="3750865" y="478236"/>
                  </a:lnTo>
                  <a:lnTo>
                    <a:pt x="0" y="47823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9525"/>
              <a:ext cx="3750865" cy="48776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50"/>
                </a:lnSpc>
              </a:pPr>
              <a:r>
                <a:rPr lang="en-US" sz="21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Тестирование</a:t>
              </a:r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1012626" y="8649742"/>
            <a:ext cx="9404748" cy="791467"/>
            <a:chOff x="0" y="0"/>
            <a:chExt cx="12539664" cy="105529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2539664" cy="1055290"/>
            </a:xfrm>
            <a:custGeom>
              <a:avLst/>
              <a:gdLst/>
              <a:ahLst/>
              <a:cxnLst/>
              <a:rect l="l" t="t" r="r" b="b"/>
              <a:pathLst>
                <a:path w="12539664" h="1055290">
                  <a:moveTo>
                    <a:pt x="0" y="0"/>
                  </a:moveTo>
                  <a:lnTo>
                    <a:pt x="12539664" y="0"/>
                  </a:lnTo>
                  <a:lnTo>
                    <a:pt x="12539664" y="1055290"/>
                  </a:lnTo>
                  <a:lnTo>
                    <a:pt x="0" y="1055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95250"/>
              <a:ext cx="12539664" cy="115054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811"/>
                </a:lnSpc>
              </a:pPr>
              <a:r>
                <a:rPr lang="en-US" sz="175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Проверка функциональности на разных устройствах и браузерах, устранение ошибок и оптимизация.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4225057" y="504574"/>
            <a:ext cx="13034243" cy="2464893"/>
            <a:chOff x="0" y="0"/>
            <a:chExt cx="12594035" cy="238164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594034" cy="2381646"/>
            </a:xfrm>
            <a:custGeom>
              <a:avLst/>
              <a:gdLst/>
              <a:ahLst/>
              <a:cxnLst/>
              <a:rect l="l" t="t" r="r" b="b"/>
              <a:pathLst>
                <a:path w="12594034" h="2381646">
                  <a:moveTo>
                    <a:pt x="0" y="0"/>
                  </a:moveTo>
                  <a:lnTo>
                    <a:pt x="12594034" y="0"/>
                  </a:lnTo>
                  <a:lnTo>
                    <a:pt x="12594034" y="2381646"/>
                  </a:lnTo>
                  <a:lnTo>
                    <a:pt x="0" y="238164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12594035" cy="240069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JavaScript-функциональность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26173" y="6133875"/>
            <a:ext cx="7133127" cy="4153125"/>
            <a:chOff x="0" y="0"/>
            <a:chExt cx="1878684" cy="109382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78684" cy="1093827"/>
            </a:xfrm>
            <a:custGeom>
              <a:avLst/>
              <a:gdLst/>
              <a:ahLst/>
              <a:cxnLst/>
              <a:rect l="l" t="t" r="r" b="b"/>
              <a:pathLst>
                <a:path w="1878684" h="1093827">
                  <a:moveTo>
                    <a:pt x="55353" y="0"/>
                  </a:moveTo>
                  <a:lnTo>
                    <a:pt x="1823331" y="0"/>
                  </a:lnTo>
                  <a:cubicBezTo>
                    <a:pt x="1838011" y="0"/>
                    <a:pt x="1852091" y="5832"/>
                    <a:pt x="1862471" y="16212"/>
                  </a:cubicBezTo>
                  <a:cubicBezTo>
                    <a:pt x="1872852" y="26593"/>
                    <a:pt x="1878684" y="40672"/>
                    <a:pt x="1878684" y="55353"/>
                  </a:cubicBezTo>
                  <a:lnTo>
                    <a:pt x="1878684" y="1038474"/>
                  </a:lnTo>
                  <a:cubicBezTo>
                    <a:pt x="1878684" y="1069045"/>
                    <a:pt x="1853902" y="1093827"/>
                    <a:pt x="1823331" y="1093827"/>
                  </a:cubicBezTo>
                  <a:lnTo>
                    <a:pt x="55353" y="1093827"/>
                  </a:lnTo>
                  <a:cubicBezTo>
                    <a:pt x="24782" y="1093827"/>
                    <a:pt x="0" y="1069045"/>
                    <a:pt x="0" y="1038474"/>
                  </a:cubicBezTo>
                  <a:lnTo>
                    <a:pt x="0" y="55353"/>
                  </a:lnTo>
                  <a:cubicBezTo>
                    <a:pt x="0" y="24782"/>
                    <a:pt x="24782" y="0"/>
                    <a:pt x="5535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85725"/>
              <a:ext cx="1878684" cy="11795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4"/>
                </a:lnSpc>
              </a:pPr>
              <a:r>
                <a:rPr lang="en-US" sz="1599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javascript</a:t>
              </a:r>
              <a:r>
                <a:rPr lang="en-US" sz="1599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function filterSchedule(from, to, date, time, carrier) {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В реальном приложении здесь был бы AJAX-запрос к серверу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Для демонстрации просто покажем уведомление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let message = 'Поиск рейсов с параметрами:\n';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message += from ? `Откуда: ${from}\n` : '';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message += to ? `Куда: ${to}\n` : '';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message += date ? `Дата: ${date}\n` : '';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// Обновляем заголовок расписания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document.querySelector('.schedule-date span').textContent = date 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    ? `Расписание на ${formatDate(date)}` 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    : 'Расписание на сегодня';</a:t>
              </a:r>
            </a:p>
            <a:p>
              <a:pPr algn="ctr">
                <a:lnSpc>
                  <a:spcPts val="2279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console.log(message);</a:t>
              </a:r>
            </a:p>
            <a:p>
              <a:pPr algn="ctr">
                <a:lnSpc>
                  <a:spcPts val="2280"/>
                </a:lnSpc>
              </a:pPr>
              <a:r>
                <a:rPr lang="en-US" sz="140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}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38957" y="2613059"/>
            <a:ext cx="5018102" cy="3652322"/>
            <a:chOff x="0" y="0"/>
            <a:chExt cx="1321640" cy="96192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1640" cy="961928"/>
            </a:xfrm>
            <a:custGeom>
              <a:avLst/>
              <a:gdLst/>
              <a:ahLst/>
              <a:cxnLst/>
              <a:rect l="l" t="t" r="r" b="b"/>
              <a:pathLst>
                <a:path w="1321640" h="961928">
                  <a:moveTo>
                    <a:pt x="78683" y="0"/>
                  </a:moveTo>
                  <a:lnTo>
                    <a:pt x="1242957" y="0"/>
                  </a:lnTo>
                  <a:cubicBezTo>
                    <a:pt x="1286412" y="0"/>
                    <a:pt x="1321640" y="35227"/>
                    <a:pt x="1321640" y="78683"/>
                  </a:cubicBezTo>
                  <a:lnTo>
                    <a:pt x="1321640" y="883246"/>
                  </a:lnTo>
                  <a:cubicBezTo>
                    <a:pt x="1321640" y="926701"/>
                    <a:pt x="1286412" y="961928"/>
                    <a:pt x="1242957" y="961928"/>
                  </a:cubicBezTo>
                  <a:lnTo>
                    <a:pt x="78683" y="961928"/>
                  </a:lnTo>
                  <a:cubicBezTo>
                    <a:pt x="57815" y="961928"/>
                    <a:pt x="37802" y="953638"/>
                    <a:pt x="23046" y="938883"/>
                  </a:cubicBezTo>
                  <a:cubicBezTo>
                    <a:pt x="8290" y="924127"/>
                    <a:pt x="0" y="904114"/>
                    <a:pt x="0" y="883246"/>
                  </a:cubicBezTo>
                  <a:lnTo>
                    <a:pt x="0" y="78683"/>
                  </a:lnTo>
                  <a:cubicBezTo>
                    <a:pt x="0" y="57815"/>
                    <a:pt x="8290" y="37802"/>
                    <a:pt x="23046" y="23046"/>
                  </a:cubicBezTo>
                  <a:cubicBezTo>
                    <a:pt x="37802" y="8290"/>
                    <a:pt x="57815" y="0"/>
                    <a:pt x="78683" y="0"/>
                  </a:cubicBezTo>
                  <a:close/>
                </a:path>
              </a:pathLst>
            </a:custGeom>
            <a:solidFill>
              <a:srgbClr val="A6A6A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1321640" cy="10667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0"/>
                </a:lnSpc>
              </a:pPr>
              <a:endParaRPr/>
            </a:p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FFFFFF"/>
                  </a:solidFill>
                  <a:latin typeface="Arimo"/>
                  <a:ea typeface="Arimo"/>
                  <a:cs typeface="Arimo"/>
                  <a:sym typeface="Arimo"/>
                </a:rPr>
                <a:t>javascript</a:t>
              </a:r>
            </a:p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function formatDate(dateString) {</a:t>
              </a:r>
            </a:p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const date = new Date(dateString);</a:t>
              </a:r>
            </a:p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return date.toLocaleDateString('ru-RU');</a:t>
              </a:r>
            </a:p>
            <a:p>
              <a:pPr algn="ctr">
                <a:lnSpc>
                  <a:spcPts val="3560"/>
                </a:lnSpc>
              </a:pPr>
              <a:r>
                <a:rPr lang="en-US" sz="2187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}</a:t>
              </a:r>
            </a:p>
            <a:p>
              <a:pPr algn="ctr">
                <a:lnSpc>
                  <a:spcPts val="3560"/>
                </a:lnSpc>
              </a:pPr>
              <a:endParaRPr lang="en-US" sz="2187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958515" y="2121299"/>
            <a:ext cx="14567628" cy="5117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Работа с датами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056845" y="5578022"/>
            <a:ext cx="9696123" cy="448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Управление видимостью и интерфейсом пользователя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0" y="6908283"/>
            <a:ext cx="9960033" cy="2596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Описание:</a:t>
            </a:r>
          </a:p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Функция принимает множество опциональных параметров</a:t>
            </a:r>
          </a:p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Строковые шаблоны с использованием обратных кавычек и ${переменная} упрощают форматирование строк</a:t>
            </a:r>
          </a:p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Условные добавления к строке через тернарный оператор</a:t>
            </a:r>
          </a:p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document.querySelector() находит первый элемент, соответствующий CSS-селектору</a:t>
            </a:r>
          </a:p>
          <a:p>
            <a:pPr algn="ctr">
              <a:lnSpc>
                <a:spcPts val="2592"/>
              </a:lnSpc>
            </a:pPr>
            <a:r>
              <a:rPr lang="en-US" sz="1851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console.log() выводит информацию в консоль браузера для отладки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7654233" y="3323497"/>
            <a:ext cx="7844414" cy="1820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Описание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: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Создание объекта </a:t>
            </a:r>
            <a:r>
              <a:rPr lang="en-US" sz="2600" i="1">
                <a:solidFill>
                  <a:srgbClr val="000000"/>
                </a:solidFill>
                <a:latin typeface="Canva Sans Italics"/>
                <a:ea typeface="Canva Sans Italics"/>
                <a:cs typeface="Canva Sans Italics"/>
                <a:sym typeface="Canva Sans Italics"/>
              </a:rPr>
              <a:t>Date</a:t>
            </a: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из строки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	Форматирование даты с учетом локали (в данном случае русскоязычный формат)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975271" y="-436604"/>
            <a:ext cx="16284030" cy="11019402"/>
            <a:chOff x="0" y="0"/>
            <a:chExt cx="21712040" cy="146925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712047" cy="14692503"/>
            </a:xfrm>
            <a:custGeom>
              <a:avLst/>
              <a:gdLst/>
              <a:ahLst/>
              <a:cxnLst/>
              <a:rect l="l" t="t" r="r" b="b"/>
              <a:pathLst>
                <a:path w="21712047" h="14692503">
                  <a:moveTo>
                    <a:pt x="0" y="0"/>
                  </a:moveTo>
                  <a:lnTo>
                    <a:pt x="21712047" y="0"/>
                  </a:lnTo>
                  <a:lnTo>
                    <a:pt x="21712047" y="14692503"/>
                  </a:lnTo>
                  <a:lnTo>
                    <a:pt x="0" y="14692503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774304"/>
            <a:ext cx="15433476" cy="900262"/>
            <a:chOff x="0" y="0"/>
            <a:chExt cx="20577968" cy="1200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0577969" cy="1200349"/>
            </a:xfrm>
            <a:custGeom>
              <a:avLst/>
              <a:gdLst/>
              <a:ahLst/>
              <a:cxnLst/>
              <a:rect l="l" t="t" r="r" b="b"/>
              <a:pathLst>
                <a:path w="20577969" h="1200349">
                  <a:moveTo>
                    <a:pt x="0" y="0"/>
                  </a:moveTo>
                  <a:lnTo>
                    <a:pt x="20577969" y="0"/>
                  </a:lnTo>
                  <a:lnTo>
                    <a:pt x="20577969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0577968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Результаты и выводы проекта NomadBus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376142"/>
            <a:ext cx="3544044" cy="450056"/>
            <a:chOff x="0" y="0"/>
            <a:chExt cx="4725392" cy="600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Готовый прототип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031135"/>
            <a:ext cx="4972645" cy="1439466"/>
            <a:chOff x="0" y="0"/>
            <a:chExt cx="6630193" cy="19192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30193" cy="1919288"/>
            </a:xfrm>
            <a:custGeom>
              <a:avLst/>
              <a:gdLst/>
              <a:ahLst/>
              <a:cxnLst/>
              <a:rect l="l" t="t" r="r" b="b"/>
              <a:pathLst>
                <a:path w="6630193" h="1919288">
                  <a:moveTo>
                    <a:pt x="0" y="0"/>
                  </a:moveTo>
                  <a:lnTo>
                    <a:pt x="6630193" y="0"/>
                  </a:lnTo>
                  <a:lnTo>
                    <a:pt x="663019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63019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Разработан полный клиентский интерфейс с реализованными функциями.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6160" y="4376142"/>
            <a:ext cx="4446091" cy="450056"/>
            <a:chOff x="0" y="0"/>
            <a:chExt cx="5928121" cy="6000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5928121" cy="600074"/>
            </a:xfrm>
            <a:custGeom>
              <a:avLst/>
              <a:gdLst/>
              <a:ahLst/>
              <a:cxnLst/>
              <a:rect l="l" t="t" r="r" b="b"/>
              <a:pathLst>
                <a:path w="5928121" h="600074">
                  <a:moveTo>
                    <a:pt x="0" y="0"/>
                  </a:moveTo>
                  <a:lnTo>
                    <a:pt x="5928121" y="0"/>
                  </a:lnTo>
                  <a:lnTo>
                    <a:pt x="5928121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5928121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Удобство и доступность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6160" y="5031135"/>
            <a:ext cx="4972645" cy="1439466"/>
            <a:chOff x="0" y="0"/>
            <a:chExt cx="6630193" cy="19192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30193" cy="1919288"/>
            </a:xfrm>
            <a:custGeom>
              <a:avLst/>
              <a:gdLst/>
              <a:ahLst/>
              <a:cxnLst/>
              <a:rect l="l" t="t" r="r" b="b"/>
              <a:pathLst>
                <a:path w="6630193" h="1919288">
                  <a:moveTo>
                    <a:pt x="0" y="0"/>
                  </a:moveTo>
                  <a:lnTo>
                    <a:pt x="6630193" y="0"/>
                  </a:lnTo>
                  <a:lnTo>
                    <a:pt x="663019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663019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Адаптивный дизайн и интуитивное взаимодействие с системой.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340084" y="4376142"/>
            <a:ext cx="4727525" cy="450056"/>
            <a:chOff x="0" y="0"/>
            <a:chExt cx="6303367" cy="6000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03367" cy="600074"/>
            </a:xfrm>
            <a:custGeom>
              <a:avLst/>
              <a:gdLst/>
              <a:ahLst/>
              <a:cxnLst/>
              <a:rect l="l" t="t" r="r" b="b"/>
              <a:pathLst>
                <a:path w="6303367" h="600074">
                  <a:moveTo>
                    <a:pt x="0" y="0"/>
                  </a:moveTo>
                  <a:lnTo>
                    <a:pt x="6303367" y="0"/>
                  </a:lnTo>
                  <a:lnTo>
                    <a:pt x="6303367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6303367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Готовность к интеграции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340084" y="5031135"/>
            <a:ext cx="4972645" cy="1439466"/>
            <a:chOff x="0" y="0"/>
            <a:chExt cx="6630193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30193" cy="1919288"/>
            </a:xfrm>
            <a:custGeom>
              <a:avLst/>
              <a:gdLst/>
              <a:ahLst/>
              <a:cxnLst/>
              <a:rect l="l" t="t" r="r" b="b"/>
              <a:pathLst>
                <a:path w="6630193" h="1919288">
                  <a:moveTo>
                    <a:pt x="0" y="0"/>
                  </a:moveTo>
                  <a:lnTo>
                    <a:pt x="6630193" y="0"/>
                  </a:lnTo>
                  <a:lnTo>
                    <a:pt x="663019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63019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Проект подготовлен для подключения серверной части и дальнейшего развития.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-48508"/>
            <a:ext cx="18288000" cy="10384016"/>
            <a:chOff x="0" y="0"/>
            <a:chExt cx="24384000" cy="138453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845412"/>
            </a:xfrm>
            <a:custGeom>
              <a:avLst/>
              <a:gdLst/>
              <a:ahLst/>
              <a:cxnLst/>
              <a:rect l="l" t="t" r="r" b="b"/>
              <a:pathLst>
                <a:path w="24384000" h="13845412">
                  <a:moveTo>
                    <a:pt x="0" y="0"/>
                  </a:moveTo>
                  <a:lnTo>
                    <a:pt x="24384000" y="0"/>
                  </a:lnTo>
                  <a:lnTo>
                    <a:pt x="24384000" y="13845412"/>
                  </a:lnTo>
                  <a:lnTo>
                    <a:pt x="0" y="138454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18288000" cy="3544044"/>
            <a:chOff x="0" y="0"/>
            <a:chExt cx="24384000" cy="4725392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4725416"/>
            </a:xfrm>
            <a:custGeom>
              <a:avLst/>
              <a:gdLst/>
              <a:ahLst/>
              <a:cxnLst/>
              <a:rect l="l" t="t" r="r" b="b"/>
              <a:pathLst>
                <a:path w="24384000" h="4725416">
                  <a:moveTo>
                    <a:pt x="0" y="0"/>
                  </a:moveTo>
                  <a:lnTo>
                    <a:pt x="24384000" y="0"/>
                  </a:lnTo>
                  <a:lnTo>
                    <a:pt x="24384000" y="4725416"/>
                  </a:lnTo>
                  <a:lnTo>
                    <a:pt x="0" y="47254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92238" y="4650878"/>
            <a:ext cx="11896279" cy="900262"/>
            <a:chOff x="0" y="0"/>
            <a:chExt cx="15861705" cy="120034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861705" cy="1200349"/>
            </a:xfrm>
            <a:custGeom>
              <a:avLst/>
              <a:gdLst/>
              <a:ahLst/>
              <a:cxnLst/>
              <a:rect l="l" t="t" r="r" b="b"/>
              <a:pathLst>
                <a:path w="15861705" h="1200349">
                  <a:moveTo>
                    <a:pt x="0" y="0"/>
                  </a:moveTo>
                  <a:lnTo>
                    <a:pt x="15861705" y="0"/>
                  </a:lnTo>
                  <a:lnTo>
                    <a:pt x="15861705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5861705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Цель и задачи курсовой работы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2238" y="6295281"/>
            <a:ext cx="637890" cy="637890"/>
            <a:chOff x="0" y="0"/>
            <a:chExt cx="850520" cy="85052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913632" y="6288137"/>
            <a:ext cx="4324052" cy="892969"/>
            <a:chOff x="0" y="0"/>
            <a:chExt cx="5765403" cy="11906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765403" cy="1190625"/>
            </a:xfrm>
            <a:custGeom>
              <a:avLst/>
              <a:gdLst/>
              <a:ahLst/>
              <a:cxnLst/>
              <a:rect l="l" t="t" r="r" b="b"/>
              <a:pathLst>
                <a:path w="5765403" h="1190625">
                  <a:moveTo>
                    <a:pt x="0" y="0"/>
                  </a:moveTo>
                  <a:lnTo>
                    <a:pt x="5765403" y="0"/>
                  </a:lnTo>
                  <a:lnTo>
                    <a:pt x="5765403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765403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Удобство использования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913632" y="7272635"/>
            <a:ext cx="4324052" cy="1439466"/>
            <a:chOff x="0" y="0"/>
            <a:chExt cx="5765403" cy="191928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765403" cy="1919288"/>
            </a:xfrm>
            <a:custGeom>
              <a:avLst/>
              <a:gdLst/>
              <a:ahLst/>
              <a:cxnLst/>
              <a:rect l="l" t="t" r="r" b="b"/>
              <a:pathLst>
                <a:path w="5765403" h="1919288">
                  <a:moveTo>
                    <a:pt x="0" y="0"/>
                  </a:moveTo>
                  <a:lnTo>
                    <a:pt x="5765403" y="0"/>
                  </a:lnTo>
                  <a:lnTo>
                    <a:pt x="576540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04775"/>
              <a:ext cx="576540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Обеспечить быстрый доступ к расписанию, простой поиск маршрутов и билетов.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6521202" y="6295281"/>
            <a:ext cx="637890" cy="637890"/>
            <a:chOff x="0" y="0"/>
            <a:chExt cx="850520" cy="85052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7442598" y="6288137"/>
            <a:ext cx="3544044" cy="450056"/>
            <a:chOff x="0" y="0"/>
            <a:chExt cx="4725392" cy="60007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Безопасность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442598" y="6829723"/>
            <a:ext cx="4324052" cy="1439466"/>
            <a:chOff x="0" y="0"/>
            <a:chExt cx="5765403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765403" cy="1919288"/>
            </a:xfrm>
            <a:custGeom>
              <a:avLst/>
              <a:gdLst/>
              <a:ahLst/>
              <a:cxnLst/>
              <a:rect l="l" t="t" r="r" b="b"/>
              <a:pathLst>
                <a:path w="5765403" h="1919288">
                  <a:moveTo>
                    <a:pt x="0" y="0"/>
                  </a:moveTo>
                  <a:lnTo>
                    <a:pt x="5765403" y="0"/>
                  </a:lnTo>
                  <a:lnTo>
                    <a:pt x="576540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576540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Гарантировать защиту данных пользователей и надежность работы системы.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0166" y="6295281"/>
            <a:ext cx="637889" cy="637890"/>
            <a:chOff x="0" y="0"/>
            <a:chExt cx="850519" cy="85052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50519" cy="850519"/>
            </a:xfrm>
            <a:custGeom>
              <a:avLst/>
              <a:gdLst/>
              <a:ahLst/>
              <a:cxnLst/>
              <a:rect l="l" t="t" r="r" b="b"/>
              <a:pathLst>
                <a:path w="850519" h="850519">
                  <a:moveTo>
                    <a:pt x="0" y="340233"/>
                  </a:moveTo>
                  <a:cubicBezTo>
                    <a:pt x="0" y="152273"/>
                    <a:pt x="152273" y="0"/>
                    <a:pt x="340233" y="0"/>
                  </a:cubicBezTo>
                  <a:lnTo>
                    <a:pt x="510286" y="0"/>
                  </a:lnTo>
                  <a:cubicBezTo>
                    <a:pt x="698246" y="0"/>
                    <a:pt x="850519" y="152273"/>
                    <a:pt x="850519" y="340233"/>
                  </a:cubicBezTo>
                  <a:lnTo>
                    <a:pt x="850519" y="510286"/>
                  </a:lnTo>
                  <a:cubicBezTo>
                    <a:pt x="850519" y="698246"/>
                    <a:pt x="698246" y="850519"/>
                    <a:pt x="510286" y="850519"/>
                  </a:cubicBezTo>
                  <a:lnTo>
                    <a:pt x="340233" y="850519"/>
                  </a:lnTo>
                  <a:cubicBezTo>
                    <a:pt x="152273" y="850519"/>
                    <a:pt x="0" y="698119"/>
                    <a:pt x="0" y="510286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2971561" y="6288137"/>
            <a:ext cx="4324052" cy="892969"/>
            <a:chOff x="0" y="0"/>
            <a:chExt cx="5765403" cy="119062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765403" cy="1190625"/>
            </a:xfrm>
            <a:custGeom>
              <a:avLst/>
              <a:gdLst/>
              <a:ahLst/>
              <a:cxnLst/>
              <a:rect l="l" t="t" r="r" b="b"/>
              <a:pathLst>
                <a:path w="5765403" h="1190625">
                  <a:moveTo>
                    <a:pt x="0" y="0"/>
                  </a:moveTo>
                  <a:lnTo>
                    <a:pt x="5765403" y="0"/>
                  </a:lnTo>
                  <a:lnTo>
                    <a:pt x="5765403" y="1190625"/>
                  </a:lnTo>
                  <a:lnTo>
                    <a:pt x="0" y="119062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5765403" cy="120015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Современный интерфейс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971561" y="7272635"/>
            <a:ext cx="4324052" cy="1893093"/>
            <a:chOff x="0" y="0"/>
            <a:chExt cx="5765403" cy="252412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765403" cy="2524124"/>
            </a:xfrm>
            <a:custGeom>
              <a:avLst/>
              <a:gdLst/>
              <a:ahLst/>
              <a:cxnLst/>
              <a:rect l="l" t="t" r="r" b="b"/>
              <a:pathLst>
                <a:path w="5765403" h="2524124">
                  <a:moveTo>
                    <a:pt x="0" y="0"/>
                  </a:moveTo>
                  <a:lnTo>
                    <a:pt x="5765403" y="0"/>
                  </a:lnTo>
                  <a:lnTo>
                    <a:pt x="5765403" y="2524124"/>
                  </a:lnTo>
                  <a:lnTo>
                    <a:pt x="0" y="25241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104775"/>
              <a:ext cx="5765403" cy="26288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Создать понятный и привлекательный дизайн для всех категорий пользователей.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3160662"/>
            <a:ext cx="12053590" cy="900262"/>
            <a:chOff x="0" y="0"/>
            <a:chExt cx="16071453" cy="1200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071453" cy="1200349"/>
            </a:xfrm>
            <a:custGeom>
              <a:avLst/>
              <a:gdLst/>
              <a:ahLst/>
              <a:cxnLst/>
              <a:rect l="l" t="t" r="r" b="b"/>
              <a:pathLst>
                <a:path w="16071453" h="1200349">
                  <a:moveTo>
                    <a:pt x="0" y="0"/>
                  </a:moveTo>
                  <a:lnTo>
                    <a:pt x="16071453" y="0"/>
                  </a:lnTo>
                  <a:lnTo>
                    <a:pt x="16071453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071453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Основы веб-программирования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762500"/>
            <a:ext cx="3544044" cy="450056"/>
            <a:chOff x="0" y="0"/>
            <a:chExt cx="4725392" cy="600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Клиентские языки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5417493"/>
            <a:ext cx="7805886" cy="1439466"/>
            <a:chOff x="0" y="0"/>
            <a:chExt cx="10407848" cy="19192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07848" cy="1919288"/>
            </a:xfrm>
            <a:custGeom>
              <a:avLst/>
              <a:gdLst/>
              <a:ahLst/>
              <a:cxnLst/>
              <a:rect l="l" t="t" r="r" b="b"/>
              <a:pathLst>
                <a:path w="10407848" h="1919288">
                  <a:moveTo>
                    <a:pt x="0" y="0"/>
                  </a:moveTo>
                  <a:lnTo>
                    <a:pt x="10407848" y="0"/>
                  </a:lnTo>
                  <a:lnTo>
                    <a:pt x="10407848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10407848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Работают в браузере пользователя. Примеры: JavaScript, VBScript, AJAX. Позволяют обрабатывать данные без обращения к серверу.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499401" y="4762500"/>
            <a:ext cx="3544044" cy="450056"/>
            <a:chOff x="0" y="0"/>
            <a:chExt cx="4725392" cy="6000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725392" cy="600074"/>
            </a:xfrm>
            <a:custGeom>
              <a:avLst/>
              <a:gdLst/>
              <a:ahLst/>
              <a:cxnLst/>
              <a:rect l="l" t="t" r="r" b="b"/>
              <a:pathLst>
                <a:path w="4725392" h="600074">
                  <a:moveTo>
                    <a:pt x="0" y="0"/>
                  </a:moveTo>
                  <a:lnTo>
                    <a:pt x="4725392" y="0"/>
                  </a:lnTo>
                  <a:lnTo>
                    <a:pt x="4725392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4725392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Серверные языки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499401" y="5417493"/>
            <a:ext cx="7805886" cy="1439466"/>
            <a:chOff x="0" y="0"/>
            <a:chExt cx="10407848" cy="19192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407848" cy="1919288"/>
            </a:xfrm>
            <a:custGeom>
              <a:avLst/>
              <a:gdLst/>
              <a:ahLst/>
              <a:cxnLst/>
              <a:rect l="l" t="t" r="r" b="b"/>
              <a:pathLst>
                <a:path w="10407848" h="1919288">
                  <a:moveTo>
                    <a:pt x="0" y="0"/>
                  </a:moveTo>
                  <a:lnTo>
                    <a:pt x="10407848" y="0"/>
                  </a:lnTo>
                  <a:lnTo>
                    <a:pt x="10407848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10407848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Обрабатывают запросы на сервере и отправляют готовый результат пользователю. Примеры: PHP, CGI, ASP, Perl.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7754839" y="889547"/>
            <a:ext cx="9636324" cy="1622822"/>
            <a:chOff x="0" y="0"/>
            <a:chExt cx="12848432" cy="216376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48432" cy="2163763"/>
            </a:xfrm>
            <a:custGeom>
              <a:avLst/>
              <a:gdLst/>
              <a:ahLst/>
              <a:cxnLst/>
              <a:rect l="l" t="t" r="r" b="b"/>
              <a:pathLst>
                <a:path w="12848432" h="2163763">
                  <a:moveTo>
                    <a:pt x="0" y="0"/>
                  </a:moveTo>
                  <a:lnTo>
                    <a:pt x="12848432" y="0"/>
                  </a:lnTo>
                  <a:lnTo>
                    <a:pt x="12848432" y="2163763"/>
                  </a:lnTo>
                  <a:lnTo>
                    <a:pt x="0" y="216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848432" cy="21923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249"/>
                </a:lnSpc>
              </a:pPr>
              <a:r>
                <a:rPr lang="en-US" sz="4999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HTML и XHTML: структура и особенности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754839" y="2896641"/>
            <a:ext cx="1281112" cy="2296417"/>
            <a:chOff x="0" y="0"/>
            <a:chExt cx="1708149" cy="3061889"/>
          </a:xfrm>
        </p:grpSpPr>
        <p:sp>
          <p:nvSpPr>
            <p:cNvPr id="12" name="Freeform 12" descr="preencoded.png"/>
            <p:cNvSpPr/>
            <p:nvPr/>
          </p:nvSpPr>
          <p:spPr>
            <a:xfrm>
              <a:off x="0" y="0"/>
              <a:ext cx="1708150" cy="3061843"/>
            </a:xfrm>
            <a:custGeom>
              <a:avLst/>
              <a:gdLst/>
              <a:ahLst/>
              <a:cxnLst/>
              <a:rect l="l" t="t" r="r" b="b"/>
              <a:pathLst>
                <a:path w="1708150" h="3061843">
                  <a:moveTo>
                    <a:pt x="0" y="0"/>
                  </a:moveTo>
                  <a:lnTo>
                    <a:pt x="1708150" y="0"/>
                  </a:lnTo>
                  <a:lnTo>
                    <a:pt x="1708150" y="3061843"/>
                  </a:lnTo>
                  <a:lnTo>
                    <a:pt x="0" y="3061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205" r="-205" b="-1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9420225" y="3145631"/>
            <a:ext cx="3203079" cy="407492"/>
            <a:chOff x="0" y="0"/>
            <a:chExt cx="4270772" cy="5433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0772" cy="543322"/>
            </a:xfrm>
            <a:custGeom>
              <a:avLst/>
              <a:gdLst/>
              <a:ahLst/>
              <a:cxnLst/>
              <a:rect l="l" t="t" r="r" b="b"/>
              <a:pathLst>
                <a:path w="4270772" h="543322">
                  <a:moveTo>
                    <a:pt x="0" y="0"/>
                  </a:moveTo>
                  <a:lnTo>
                    <a:pt x="4270772" y="0"/>
                  </a:lnTo>
                  <a:lnTo>
                    <a:pt x="4270772" y="543322"/>
                  </a:lnTo>
                  <a:lnTo>
                    <a:pt x="0" y="5433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4270772" cy="55284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HTML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420225" y="3649712"/>
            <a:ext cx="7970936" cy="1287215"/>
            <a:chOff x="0" y="0"/>
            <a:chExt cx="10627915" cy="17162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27915" cy="1716287"/>
            </a:xfrm>
            <a:custGeom>
              <a:avLst/>
              <a:gdLst/>
              <a:ahLst/>
              <a:cxnLst/>
              <a:rect l="l" t="t" r="r" b="b"/>
              <a:pathLst>
                <a:path w="10627915" h="1716287">
                  <a:moveTo>
                    <a:pt x="0" y="0"/>
                  </a:moveTo>
                  <a:lnTo>
                    <a:pt x="10627915" y="0"/>
                  </a:lnTo>
                  <a:lnTo>
                    <a:pt x="10627915" y="1716287"/>
                  </a:lnTo>
                  <a:lnTo>
                    <a:pt x="0" y="17162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76200"/>
              <a:ext cx="10627915" cy="17924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6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Стандартный язык разметки для отображения информации в интернете. Использует теги для форматирования текста, создания ссылок и вставки мультимедиа.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754839" y="5193060"/>
            <a:ext cx="1281112" cy="1886396"/>
            <a:chOff x="0" y="0"/>
            <a:chExt cx="1708149" cy="2515195"/>
          </a:xfrm>
        </p:grpSpPr>
        <p:sp>
          <p:nvSpPr>
            <p:cNvPr id="20" name="Freeform 20" descr="preencoded.png"/>
            <p:cNvSpPr/>
            <p:nvPr/>
          </p:nvSpPr>
          <p:spPr>
            <a:xfrm>
              <a:off x="0" y="0"/>
              <a:ext cx="1708150" cy="2515235"/>
            </a:xfrm>
            <a:custGeom>
              <a:avLst/>
              <a:gdLst/>
              <a:ahLst/>
              <a:cxnLst/>
              <a:rect l="l" t="t" r="r" b="b"/>
              <a:pathLst>
                <a:path w="1708150" h="2515235">
                  <a:moveTo>
                    <a:pt x="0" y="0"/>
                  </a:moveTo>
                  <a:lnTo>
                    <a:pt x="1708150" y="0"/>
                  </a:lnTo>
                  <a:lnTo>
                    <a:pt x="1708150" y="2515235"/>
                  </a:lnTo>
                  <a:lnTo>
                    <a:pt x="0" y="25152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97" r="-197" b="1"/>
              </a:stretch>
            </a:blipFill>
          </p:spPr>
        </p:sp>
      </p:grpSp>
      <p:grpSp>
        <p:nvGrpSpPr>
          <p:cNvPr id="21" name="Group 21"/>
          <p:cNvGrpSpPr/>
          <p:nvPr/>
        </p:nvGrpSpPr>
        <p:grpSpPr>
          <a:xfrm>
            <a:off x="9420225" y="5442048"/>
            <a:ext cx="3618459" cy="407491"/>
            <a:chOff x="0" y="0"/>
            <a:chExt cx="4824612" cy="5433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824612" cy="543321"/>
            </a:xfrm>
            <a:custGeom>
              <a:avLst/>
              <a:gdLst/>
              <a:ahLst/>
              <a:cxnLst/>
              <a:rect l="l" t="t" r="r" b="b"/>
              <a:pathLst>
                <a:path w="4824612" h="543321">
                  <a:moveTo>
                    <a:pt x="0" y="0"/>
                  </a:moveTo>
                  <a:lnTo>
                    <a:pt x="4824612" y="0"/>
                  </a:lnTo>
                  <a:lnTo>
                    <a:pt x="4824612" y="543321"/>
                  </a:lnTo>
                  <a:lnTo>
                    <a:pt x="0" y="543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824612" cy="5528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Структура документа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420225" y="5946130"/>
            <a:ext cx="7970936" cy="877192"/>
            <a:chOff x="0" y="0"/>
            <a:chExt cx="10627915" cy="11695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0627915" cy="1169589"/>
            </a:xfrm>
            <a:custGeom>
              <a:avLst/>
              <a:gdLst/>
              <a:ahLst/>
              <a:cxnLst/>
              <a:rect l="l" t="t" r="r" b="b"/>
              <a:pathLst>
                <a:path w="10627915" h="1169589">
                  <a:moveTo>
                    <a:pt x="0" y="0"/>
                  </a:moveTo>
                  <a:lnTo>
                    <a:pt x="10627915" y="0"/>
                  </a:lnTo>
                  <a:lnTo>
                    <a:pt x="10627915" y="1169589"/>
                  </a:lnTo>
                  <a:lnTo>
                    <a:pt x="0" y="116958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76200"/>
              <a:ext cx="10627915" cy="12457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6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Основные теги: &lt;html&gt;, &lt;head&gt;, &lt;body&gt;. Теги могут быть вложенными и регистронезависимыми.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754839" y="7079456"/>
            <a:ext cx="1281112" cy="2296418"/>
            <a:chOff x="0" y="0"/>
            <a:chExt cx="1708149" cy="3061891"/>
          </a:xfrm>
        </p:grpSpPr>
        <p:sp>
          <p:nvSpPr>
            <p:cNvPr id="28" name="Freeform 28" descr="preencoded.png"/>
            <p:cNvSpPr/>
            <p:nvPr/>
          </p:nvSpPr>
          <p:spPr>
            <a:xfrm>
              <a:off x="0" y="0"/>
              <a:ext cx="1708150" cy="3061843"/>
            </a:xfrm>
            <a:custGeom>
              <a:avLst/>
              <a:gdLst/>
              <a:ahLst/>
              <a:cxnLst/>
              <a:rect l="l" t="t" r="r" b="b"/>
              <a:pathLst>
                <a:path w="1708150" h="3061843">
                  <a:moveTo>
                    <a:pt x="0" y="0"/>
                  </a:moveTo>
                  <a:lnTo>
                    <a:pt x="1708150" y="0"/>
                  </a:lnTo>
                  <a:lnTo>
                    <a:pt x="1708150" y="3061843"/>
                  </a:lnTo>
                  <a:lnTo>
                    <a:pt x="0" y="30618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205" r="-205" b="-1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9420225" y="7328446"/>
            <a:ext cx="3203079" cy="407491"/>
            <a:chOff x="0" y="0"/>
            <a:chExt cx="4270772" cy="5433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270772" cy="543321"/>
            </a:xfrm>
            <a:custGeom>
              <a:avLst/>
              <a:gdLst/>
              <a:ahLst/>
              <a:cxnLst/>
              <a:rect l="l" t="t" r="r" b="b"/>
              <a:pathLst>
                <a:path w="4270772" h="543321">
                  <a:moveTo>
                    <a:pt x="0" y="0"/>
                  </a:moveTo>
                  <a:lnTo>
                    <a:pt x="4270772" y="0"/>
                  </a:lnTo>
                  <a:lnTo>
                    <a:pt x="4270772" y="543321"/>
                  </a:lnTo>
                  <a:lnTo>
                    <a:pt x="0" y="543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4270772" cy="552846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24"/>
                </a:lnSpc>
              </a:pPr>
              <a:r>
                <a:rPr lang="en-US" sz="2499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XHTML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420225" y="7832526"/>
            <a:ext cx="7970936" cy="1287215"/>
            <a:chOff x="0" y="0"/>
            <a:chExt cx="10627915" cy="171628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0627915" cy="1716287"/>
            </a:xfrm>
            <a:custGeom>
              <a:avLst/>
              <a:gdLst/>
              <a:ahLst/>
              <a:cxnLst/>
              <a:rect l="l" t="t" r="r" b="b"/>
              <a:pathLst>
                <a:path w="10627915" h="1716287">
                  <a:moveTo>
                    <a:pt x="0" y="0"/>
                  </a:moveTo>
                  <a:lnTo>
                    <a:pt x="10627915" y="0"/>
                  </a:lnTo>
                  <a:lnTo>
                    <a:pt x="10627915" y="1716287"/>
                  </a:lnTo>
                  <a:lnTo>
                    <a:pt x="0" y="171628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76200"/>
              <a:ext cx="10627915" cy="17924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186"/>
                </a:lnSpc>
              </a:pPr>
              <a:r>
                <a:rPr lang="en-US" sz="2000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Расширение HTML с более строгими правилами: все теги закрыты, используются строчные буквы, обязательное экранирование символов.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992238" y="2459087"/>
            <a:ext cx="12524631" cy="900262"/>
            <a:chOff x="0" y="0"/>
            <a:chExt cx="16699508" cy="120034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699508" cy="1200349"/>
            </a:xfrm>
            <a:custGeom>
              <a:avLst/>
              <a:gdLst/>
              <a:ahLst/>
              <a:cxnLst/>
              <a:rect l="l" t="t" r="r" b="b"/>
              <a:pathLst>
                <a:path w="16699508" h="1200349">
                  <a:moveTo>
                    <a:pt x="0" y="0"/>
                  </a:moveTo>
                  <a:lnTo>
                    <a:pt x="16699508" y="0"/>
                  </a:lnTo>
                  <a:lnTo>
                    <a:pt x="16699508" y="1200349"/>
                  </a:lnTo>
                  <a:lnTo>
                    <a:pt x="0" y="120034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6699508" cy="12193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936"/>
                </a:lnSpc>
              </a:pPr>
              <a:r>
                <a:rPr lang="en-US" sz="5562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Теги и их классификация в HTML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92238" y="4060923"/>
            <a:ext cx="4514850" cy="450056"/>
            <a:chOff x="0" y="0"/>
            <a:chExt cx="6019800" cy="6000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019800" cy="600074"/>
            </a:xfrm>
            <a:custGeom>
              <a:avLst/>
              <a:gdLst/>
              <a:ahLst/>
              <a:cxnLst/>
              <a:rect l="l" t="t" r="r" b="b"/>
              <a:pathLst>
                <a:path w="6019800" h="600074">
                  <a:moveTo>
                    <a:pt x="0" y="0"/>
                  </a:moveTo>
                  <a:lnTo>
                    <a:pt x="6019800" y="0"/>
                  </a:lnTo>
                  <a:lnTo>
                    <a:pt x="6019800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6019800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Гипертекстовые ссылки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92238" y="4715917"/>
            <a:ext cx="4972645" cy="985837"/>
            <a:chOff x="0" y="0"/>
            <a:chExt cx="6630193" cy="13144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30193" cy="1314450"/>
            </a:xfrm>
            <a:custGeom>
              <a:avLst/>
              <a:gdLst/>
              <a:ahLst/>
              <a:cxnLst/>
              <a:rect l="l" t="t" r="r" b="b"/>
              <a:pathLst>
                <a:path w="6630193" h="1314450">
                  <a:moveTo>
                    <a:pt x="0" y="0"/>
                  </a:moveTo>
                  <a:lnTo>
                    <a:pt x="6630193" y="0"/>
                  </a:lnTo>
                  <a:lnTo>
                    <a:pt x="6630193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04775"/>
              <a:ext cx="6630193" cy="141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61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Тег &lt;A&gt; для создания ссылок с атрибутами href и target.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6666160" y="4060923"/>
            <a:ext cx="4581079" cy="450056"/>
            <a:chOff x="0" y="0"/>
            <a:chExt cx="6108105" cy="60007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8105" cy="600074"/>
            </a:xfrm>
            <a:custGeom>
              <a:avLst/>
              <a:gdLst/>
              <a:ahLst/>
              <a:cxnLst/>
              <a:rect l="l" t="t" r="r" b="b"/>
              <a:pathLst>
                <a:path w="6108105" h="600074">
                  <a:moveTo>
                    <a:pt x="0" y="0"/>
                  </a:moveTo>
                  <a:lnTo>
                    <a:pt x="6108105" y="0"/>
                  </a:lnTo>
                  <a:lnTo>
                    <a:pt x="6108105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6108105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Форматирование текста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666160" y="4715917"/>
            <a:ext cx="4972645" cy="532210"/>
            <a:chOff x="0" y="0"/>
            <a:chExt cx="6630193" cy="709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6630193" cy="709614"/>
            </a:xfrm>
            <a:custGeom>
              <a:avLst/>
              <a:gdLst/>
              <a:ahLst/>
              <a:cxnLst/>
              <a:rect l="l" t="t" r="r" b="b"/>
              <a:pathLst>
                <a:path w="6630193" h="709614">
                  <a:moveTo>
                    <a:pt x="0" y="0"/>
                  </a:moveTo>
                  <a:lnTo>
                    <a:pt x="6630193" y="0"/>
                  </a:lnTo>
                  <a:lnTo>
                    <a:pt x="6630193" y="709614"/>
                  </a:lnTo>
                  <a:lnTo>
                    <a:pt x="0" y="70961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04775"/>
              <a:ext cx="6630193" cy="81438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8813" lvl="2" indent="-142938" algn="l">
                <a:lnSpc>
                  <a:spcPts val="3561"/>
                </a:lnSpc>
                <a:buFont typeface="Arial"/>
                <a:buChar char="⚬"/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Заголовки (&lt;H1&gt;-&lt;H6&gt;)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666160" y="5268665"/>
            <a:ext cx="4972645" cy="985837"/>
            <a:chOff x="0" y="0"/>
            <a:chExt cx="6630193" cy="131445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630193" cy="1314450"/>
            </a:xfrm>
            <a:custGeom>
              <a:avLst/>
              <a:gdLst/>
              <a:ahLst/>
              <a:cxnLst/>
              <a:rect l="l" t="t" r="r" b="b"/>
              <a:pathLst>
                <a:path w="6630193" h="1314450">
                  <a:moveTo>
                    <a:pt x="0" y="0"/>
                  </a:moveTo>
                  <a:lnTo>
                    <a:pt x="6630193" y="0"/>
                  </a:lnTo>
                  <a:lnTo>
                    <a:pt x="6630193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04775"/>
              <a:ext cx="6630193" cy="141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8813" lvl="2" indent="-142938" algn="l">
                <a:lnSpc>
                  <a:spcPts val="3561"/>
                </a:lnSpc>
                <a:buFont typeface="Arial"/>
                <a:buChar char="⚬"/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Абзацы (&lt;P&gt;), переносы (&lt;BR&gt;)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666160" y="6275040"/>
            <a:ext cx="4972645" cy="1439466"/>
            <a:chOff x="0" y="0"/>
            <a:chExt cx="6630193" cy="191928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630193" cy="1919288"/>
            </a:xfrm>
            <a:custGeom>
              <a:avLst/>
              <a:gdLst/>
              <a:ahLst/>
              <a:cxnLst/>
              <a:rect l="l" t="t" r="r" b="b"/>
              <a:pathLst>
                <a:path w="6630193" h="1919288">
                  <a:moveTo>
                    <a:pt x="0" y="0"/>
                  </a:moveTo>
                  <a:lnTo>
                    <a:pt x="6630193" y="0"/>
                  </a:lnTo>
                  <a:lnTo>
                    <a:pt x="663019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04775"/>
              <a:ext cx="663019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8813" lvl="2" indent="-142938" algn="l">
                <a:lnSpc>
                  <a:spcPts val="3561"/>
                </a:lnSpc>
                <a:buFont typeface="Arial"/>
                <a:buChar char="⚬"/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Цитаты (&lt;BLOCKQUOTE&gt;), предварительный текст (&lt;PRE&gt;)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340084" y="4060923"/>
            <a:ext cx="4380160" cy="450056"/>
            <a:chOff x="0" y="0"/>
            <a:chExt cx="5840213" cy="60007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40213" cy="600074"/>
            </a:xfrm>
            <a:custGeom>
              <a:avLst/>
              <a:gdLst/>
              <a:ahLst/>
              <a:cxnLst/>
              <a:rect l="l" t="t" r="r" b="b"/>
              <a:pathLst>
                <a:path w="5840213" h="600074">
                  <a:moveTo>
                    <a:pt x="0" y="0"/>
                  </a:moveTo>
                  <a:lnTo>
                    <a:pt x="5840213" y="0"/>
                  </a:lnTo>
                  <a:lnTo>
                    <a:pt x="5840213" y="600074"/>
                  </a:lnTo>
                  <a:lnTo>
                    <a:pt x="0" y="60007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9525"/>
              <a:ext cx="5840213" cy="6095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436"/>
                </a:lnSpc>
              </a:pPr>
              <a:r>
                <a:rPr lang="en-US" sz="27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Списки и мультимедиа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340084" y="4715917"/>
            <a:ext cx="4972645" cy="1439466"/>
            <a:chOff x="0" y="0"/>
            <a:chExt cx="6630193" cy="191928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630193" cy="1919288"/>
            </a:xfrm>
            <a:custGeom>
              <a:avLst/>
              <a:gdLst/>
              <a:ahLst/>
              <a:cxnLst/>
              <a:rect l="l" t="t" r="r" b="b"/>
              <a:pathLst>
                <a:path w="6630193" h="1919288">
                  <a:moveTo>
                    <a:pt x="0" y="0"/>
                  </a:moveTo>
                  <a:lnTo>
                    <a:pt x="6630193" y="0"/>
                  </a:lnTo>
                  <a:lnTo>
                    <a:pt x="6630193" y="1919288"/>
                  </a:lnTo>
                  <a:lnTo>
                    <a:pt x="0" y="19192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104775"/>
              <a:ext cx="6630193" cy="20240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8813" lvl="2" indent="-142938" algn="l">
                <a:lnSpc>
                  <a:spcPts val="3561"/>
                </a:lnSpc>
                <a:buFont typeface="Arial"/>
                <a:buChar char="⚬"/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Маркированные и нумерованные списки (&lt;UL&gt;, &lt;OL&gt;, &lt;LI&gt;)</a:t>
              </a:r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2340084" y="6175921"/>
            <a:ext cx="4972645" cy="985837"/>
            <a:chOff x="0" y="0"/>
            <a:chExt cx="6630193" cy="13144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630193" cy="1314450"/>
            </a:xfrm>
            <a:custGeom>
              <a:avLst/>
              <a:gdLst/>
              <a:ahLst/>
              <a:cxnLst/>
              <a:rect l="l" t="t" r="r" b="b"/>
              <a:pathLst>
                <a:path w="6630193" h="1314450">
                  <a:moveTo>
                    <a:pt x="0" y="0"/>
                  </a:moveTo>
                  <a:lnTo>
                    <a:pt x="6630193" y="0"/>
                  </a:lnTo>
                  <a:lnTo>
                    <a:pt x="6630193" y="1314450"/>
                  </a:lnTo>
                  <a:lnTo>
                    <a:pt x="0" y="13144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104775"/>
              <a:ext cx="6630193" cy="141922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28813" lvl="2" indent="-142938" algn="l">
                <a:lnSpc>
                  <a:spcPts val="3561"/>
                </a:lnSpc>
                <a:buFont typeface="Arial"/>
                <a:buChar char="⚬"/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Вставка изображений (&lt;IMG&gt;), объектов (&lt;EMBED&gt;)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887463"/>
            <a:ext cx="9477970" cy="2636043"/>
            <a:chOff x="0" y="0"/>
            <a:chExt cx="12637293" cy="35147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637293" cy="3514724"/>
            </a:xfrm>
            <a:custGeom>
              <a:avLst/>
              <a:gdLst/>
              <a:ahLst/>
              <a:cxnLst/>
              <a:rect l="l" t="t" r="r" b="b"/>
              <a:pathLst>
                <a:path w="12637293" h="3514724">
                  <a:moveTo>
                    <a:pt x="0" y="0"/>
                  </a:moveTo>
                  <a:lnTo>
                    <a:pt x="12637293" y="0"/>
                  </a:lnTo>
                  <a:lnTo>
                    <a:pt x="12637293" y="3514724"/>
                  </a:lnTo>
                  <a:lnTo>
                    <a:pt x="0" y="35147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637293" cy="354329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811"/>
                </a:lnSpc>
              </a:pPr>
              <a:r>
                <a:rPr lang="en-US" sz="5437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Dynamic HTML и каскадные таблицы стилей (CSS)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76015" y="3799731"/>
            <a:ext cx="9477947" cy="2498979"/>
            <a:chOff x="0" y="0"/>
            <a:chExt cx="12637262" cy="33319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637262" cy="3331972"/>
            </a:xfrm>
            <a:custGeom>
              <a:avLst/>
              <a:gdLst/>
              <a:ahLst/>
              <a:cxnLst/>
              <a:rect l="l" t="t" r="r" b="b"/>
              <a:pathLst>
                <a:path w="12637262" h="3331972">
                  <a:moveTo>
                    <a:pt x="0" y="334645"/>
                  </a:moveTo>
                  <a:cubicBezTo>
                    <a:pt x="0" y="149860"/>
                    <a:pt x="149860" y="0"/>
                    <a:pt x="334645" y="0"/>
                  </a:cubicBezTo>
                  <a:lnTo>
                    <a:pt x="12302617" y="0"/>
                  </a:lnTo>
                  <a:cubicBezTo>
                    <a:pt x="12487402" y="0"/>
                    <a:pt x="12637262" y="149860"/>
                    <a:pt x="12637262" y="334645"/>
                  </a:cubicBezTo>
                  <a:lnTo>
                    <a:pt x="12637262" y="2997327"/>
                  </a:lnTo>
                  <a:cubicBezTo>
                    <a:pt x="12637262" y="3182112"/>
                    <a:pt x="12487402" y="3331972"/>
                    <a:pt x="12302617" y="3331972"/>
                  </a:cubicBezTo>
                  <a:lnTo>
                    <a:pt x="334645" y="3331972"/>
                  </a:lnTo>
                  <a:cubicBezTo>
                    <a:pt x="149860" y="3331972"/>
                    <a:pt x="0" y="3182112"/>
                    <a:pt x="0" y="2997327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254770" y="4071342"/>
            <a:ext cx="3486001" cy="442764"/>
            <a:chOff x="0" y="0"/>
            <a:chExt cx="4648001" cy="5903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648001" cy="590352"/>
            </a:xfrm>
            <a:custGeom>
              <a:avLst/>
              <a:gdLst/>
              <a:ahLst/>
              <a:cxnLst/>
              <a:rect l="l" t="t" r="r" b="b"/>
              <a:pathLst>
                <a:path w="4648001" h="590352">
                  <a:moveTo>
                    <a:pt x="0" y="0"/>
                  </a:moveTo>
                  <a:lnTo>
                    <a:pt x="4648001" y="0"/>
                  </a:lnTo>
                  <a:lnTo>
                    <a:pt x="4648001" y="590352"/>
                  </a:lnTo>
                  <a:lnTo>
                    <a:pt x="0" y="590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9525"/>
              <a:ext cx="4648001" cy="599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DHTML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54770" y="4602808"/>
            <a:ext cx="8920460" cy="1417141"/>
            <a:chOff x="0" y="0"/>
            <a:chExt cx="11893947" cy="188952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893947" cy="1889522"/>
            </a:xfrm>
            <a:custGeom>
              <a:avLst/>
              <a:gdLst/>
              <a:ahLst/>
              <a:cxnLst/>
              <a:rect l="l" t="t" r="r" b="b"/>
              <a:pathLst>
                <a:path w="11893947" h="1889522">
                  <a:moveTo>
                    <a:pt x="0" y="0"/>
                  </a:moveTo>
                  <a:lnTo>
                    <a:pt x="11893947" y="0"/>
                  </a:lnTo>
                  <a:lnTo>
                    <a:pt x="11893947" y="1889522"/>
                  </a:lnTo>
                  <a:lnTo>
                    <a:pt x="0" y="1889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04775"/>
              <a:ext cx="11893947" cy="199429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Комбинация HTML, CSS и JavaScript для создания интерактивных страниц без обращения к серверу. Позволяет реализовать Drag'n'Drop и игры.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976015" y="6577459"/>
            <a:ext cx="9477947" cy="2945130"/>
            <a:chOff x="0" y="0"/>
            <a:chExt cx="12637262" cy="39268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2637262" cy="3926840"/>
            </a:xfrm>
            <a:custGeom>
              <a:avLst/>
              <a:gdLst/>
              <a:ahLst/>
              <a:cxnLst/>
              <a:rect l="l" t="t" r="r" b="b"/>
              <a:pathLst>
                <a:path w="12637262" h="3926840">
                  <a:moveTo>
                    <a:pt x="0" y="334645"/>
                  </a:moveTo>
                  <a:cubicBezTo>
                    <a:pt x="0" y="149860"/>
                    <a:pt x="149860" y="0"/>
                    <a:pt x="334645" y="0"/>
                  </a:cubicBezTo>
                  <a:lnTo>
                    <a:pt x="12302617" y="0"/>
                  </a:lnTo>
                  <a:cubicBezTo>
                    <a:pt x="12487402" y="0"/>
                    <a:pt x="12637262" y="149860"/>
                    <a:pt x="12637262" y="334645"/>
                  </a:cubicBezTo>
                  <a:lnTo>
                    <a:pt x="12637262" y="3592195"/>
                  </a:lnTo>
                  <a:cubicBezTo>
                    <a:pt x="12637262" y="3776980"/>
                    <a:pt x="12487402" y="3926840"/>
                    <a:pt x="12302617" y="3926840"/>
                  </a:cubicBezTo>
                  <a:lnTo>
                    <a:pt x="334645" y="3926840"/>
                  </a:lnTo>
                  <a:cubicBezTo>
                    <a:pt x="149860" y="3926840"/>
                    <a:pt x="0" y="3777107"/>
                    <a:pt x="0" y="3592195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254770" y="6849070"/>
            <a:ext cx="3486001" cy="442764"/>
            <a:chOff x="0" y="0"/>
            <a:chExt cx="4648001" cy="5903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648001" cy="590352"/>
            </a:xfrm>
            <a:custGeom>
              <a:avLst/>
              <a:gdLst/>
              <a:ahLst/>
              <a:cxnLst/>
              <a:rect l="l" t="t" r="r" b="b"/>
              <a:pathLst>
                <a:path w="4648001" h="590352">
                  <a:moveTo>
                    <a:pt x="0" y="0"/>
                  </a:moveTo>
                  <a:lnTo>
                    <a:pt x="4648001" y="0"/>
                  </a:lnTo>
                  <a:lnTo>
                    <a:pt x="4648001" y="590352"/>
                  </a:lnTo>
                  <a:lnTo>
                    <a:pt x="0" y="5903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9525"/>
              <a:ext cx="4648001" cy="59987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4"/>
                </a:lnSpc>
              </a:pPr>
              <a:r>
                <a:rPr lang="en-US" sz="2687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CSS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54770" y="7380535"/>
            <a:ext cx="8920460" cy="1863328"/>
            <a:chOff x="0" y="0"/>
            <a:chExt cx="11893947" cy="248443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1893947" cy="2484438"/>
            </a:xfrm>
            <a:custGeom>
              <a:avLst/>
              <a:gdLst/>
              <a:ahLst/>
              <a:cxnLst/>
              <a:rect l="l" t="t" r="r" b="b"/>
              <a:pathLst>
                <a:path w="11893947" h="2484438">
                  <a:moveTo>
                    <a:pt x="0" y="0"/>
                  </a:moveTo>
                  <a:lnTo>
                    <a:pt x="11893947" y="0"/>
                  </a:lnTo>
                  <a:lnTo>
                    <a:pt x="11893947" y="2484438"/>
                  </a:lnTo>
                  <a:lnTo>
                    <a:pt x="0" y="24844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04775"/>
              <a:ext cx="11893947" cy="258921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500"/>
                </a:lnSpc>
              </a:pPr>
              <a:r>
                <a:rPr lang="en-US" sz="2187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Отделяет содержание от оформления, управляет стилями элементов: шрифтами, цветами, расположением. Поддерживает разные способы подключения и каскадность правил.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5400000">
            <a:off x="10267619" y="2360902"/>
            <a:ext cx="10381282" cy="5659479"/>
            <a:chOff x="0" y="0"/>
            <a:chExt cx="13841709" cy="754597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3841730" cy="7545959"/>
            </a:xfrm>
            <a:custGeom>
              <a:avLst/>
              <a:gdLst/>
              <a:ahLst/>
              <a:cxnLst/>
              <a:rect l="l" t="t" r="r" b="b"/>
              <a:pathLst>
                <a:path w="13841730" h="7545959">
                  <a:moveTo>
                    <a:pt x="0" y="0"/>
                  </a:moveTo>
                  <a:lnTo>
                    <a:pt x="13841730" y="0"/>
                  </a:lnTo>
                  <a:lnTo>
                    <a:pt x="13841730" y="7545959"/>
                  </a:lnTo>
                  <a:lnTo>
                    <a:pt x="0" y="7545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8" b="-458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 rot="-5400000">
            <a:off x="7814328" y="2360902"/>
            <a:ext cx="10381282" cy="5659479"/>
            <a:chOff x="0" y="0"/>
            <a:chExt cx="13841709" cy="75459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3841730" cy="7545959"/>
            </a:xfrm>
            <a:custGeom>
              <a:avLst/>
              <a:gdLst/>
              <a:ahLst/>
              <a:cxnLst/>
              <a:rect l="l" t="t" r="r" b="b"/>
              <a:pathLst>
                <a:path w="13841730" h="7545959">
                  <a:moveTo>
                    <a:pt x="0" y="0"/>
                  </a:moveTo>
                  <a:lnTo>
                    <a:pt x="13841730" y="0"/>
                  </a:lnTo>
                  <a:lnTo>
                    <a:pt x="13841730" y="7545959"/>
                  </a:lnTo>
                  <a:lnTo>
                    <a:pt x="0" y="7545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t="-458" b="-458"/>
              </a:stretch>
            </a:blipFill>
          </p:spPr>
        </p:sp>
      </p:grpSp>
      <p:grpSp>
        <p:nvGrpSpPr>
          <p:cNvPr id="29" name="Group 29"/>
          <p:cNvGrpSpPr/>
          <p:nvPr/>
        </p:nvGrpSpPr>
        <p:grpSpPr>
          <a:xfrm>
            <a:off x="13672323" y="842219"/>
            <a:ext cx="1785938" cy="580413"/>
            <a:chOff x="0" y="0"/>
            <a:chExt cx="2381251" cy="7738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2381251" cy="773884"/>
            </a:xfrm>
            <a:custGeom>
              <a:avLst/>
              <a:gdLst/>
              <a:ahLst/>
              <a:cxnLst/>
              <a:rect l="l" t="t" r="r" b="b"/>
              <a:pathLst>
                <a:path w="2381251" h="773884">
                  <a:moveTo>
                    <a:pt x="0" y="0"/>
                  </a:moveTo>
                  <a:lnTo>
                    <a:pt x="2381251" y="0"/>
                  </a:lnTo>
                  <a:lnTo>
                    <a:pt x="2381251" y="773884"/>
                  </a:lnTo>
                  <a:lnTo>
                    <a:pt x="0" y="773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66675"/>
              <a:ext cx="2381251" cy="840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#91887b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707108" y="2943093"/>
            <a:ext cx="1751153" cy="580413"/>
            <a:chOff x="0" y="0"/>
            <a:chExt cx="2334871" cy="773884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334871" cy="773884"/>
            </a:xfrm>
            <a:custGeom>
              <a:avLst/>
              <a:gdLst/>
              <a:ahLst/>
              <a:cxnLst/>
              <a:rect l="l" t="t" r="r" b="b"/>
              <a:pathLst>
                <a:path w="2334871" h="773884">
                  <a:moveTo>
                    <a:pt x="0" y="0"/>
                  </a:moveTo>
                  <a:lnTo>
                    <a:pt x="2334871" y="0"/>
                  </a:lnTo>
                  <a:lnTo>
                    <a:pt x="2334871" y="773884"/>
                  </a:lnTo>
                  <a:lnTo>
                    <a:pt x="0" y="773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66675"/>
              <a:ext cx="2334871" cy="840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#b1af96</a:t>
              </a:r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3705649" y="4867097"/>
            <a:ext cx="1719286" cy="580413"/>
            <a:chOff x="0" y="0"/>
            <a:chExt cx="2292381" cy="773884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2292381" cy="773884"/>
            </a:xfrm>
            <a:custGeom>
              <a:avLst/>
              <a:gdLst/>
              <a:ahLst/>
              <a:cxnLst/>
              <a:rect l="l" t="t" r="r" b="b"/>
              <a:pathLst>
                <a:path w="2292381" h="773884">
                  <a:moveTo>
                    <a:pt x="0" y="0"/>
                  </a:moveTo>
                  <a:lnTo>
                    <a:pt x="2292381" y="0"/>
                  </a:lnTo>
                  <a:lnTo>
                    <a:pt x="2292381" y="773884"/>
                  </a:lnTo>
                  <a:lnTo>
                    <a:pt x="0" y="773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6675"/>
              <a:ext cx="2292381" cy="840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#769174</a:t>
              </a: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638180" y="7135572"/>
            <a:ext cx="1786755" cy="580413"/>
            <a:chOff x="0" y="0"/>
            <a:chExt cx="2382340" cy="773884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2382340" cy="773884"/>
            </a:xfrm>
            <a:custGeom>
              <a:avLst/>
              <a:gdLst/>
              <a:ahLst/>
              <a:cxnLst/>
              <a:rect l="l" t="t" r="r" b="b"/>
              <a:pathLst>
                <a:path w="2382340" h="773884">
                  <a:moveTo>
                    <a:pt x="0" y="0"/>
                  </a:moveTo>
                  <a:lnTo>
                    <a:pt x="2382340" y="0"/>
                  </a:lnTo>
                  <a:lnTo>
                    <a:pt x="2382340" y="773884"/>
                  </a:lnTo>
                  <a:lnTo>
                    <a:pt x="0" y="773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66675"/>
              <a:ext cx="2382340" cy="840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#aec6a5</a:t>
              </a:r>
            </a:p>
          </p:txBody>
        </p:sp>
      </p:grpSp>
      <p:grpSp>
        <p:nvGrpSpPr>
          <p:cNvPr id="41" name="Group 41"/>
          <p:cNvGrpSpPr/>
          <p:nvPr/>
        </p:nvGrpSpPr>
        <p:grpSpPr>
          <a:xfrm>
            <a:off x="13578940" y="9059010"/>
            <a:ext cx="1845994" cy="580413"/>
            <a:chOff x="0" y="0"/>
            <a:chExt cx="2461325" cy="77388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2461325" cy="773884"/>
            </a:xfrm>
            <a:custGeom>
              <a:avLst/>
              <a:gdLst/>
              <a:ahLst/>
              <a:cxnLst/>
              <a:rect l="l" t="t" r="r" b="b"/>
              <a:pathLst>
                <a:path w="2461325" h="773884">
                  <a:moveTo>
                    <a:pt x="0" y="0"/>
                  </a:moveTo>
                  <a:lnTo>
                    <a:pt x="2461325" y="0"/>
                  </a:lnTo>
                  <a:lnTo>
                    <a:pt x="2461325" y="773884"/>
                  </a:lnTo>
                  <a:lnTo>
                    <a:pt x="0" y="77388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66675"/>
              <a:ext cx="2461325" cy="84055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FFFFFF"/>
                  </a:solidFill>
                  <a:latin typeface="Canva Sans"/>
                  <a:ea typeface="Canva Sans"/>
                  <a:cs typeface="Canva Sans"/>
                  <a:sym typeface="Canva Sans"/>
                </a:rPr>
                <a:t>#cbeabd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DEEEE1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AFFFA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1430000" y="5715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939254" y="937022"/>
            <a:ext cx="9551491" cy="1691581"/>
            <a:chOff x="0" y="0"/>
            <a:chExt cx="12735321" cy="225544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735321" cy="2255441"/>
            </a:xfrm>
            <a:custGeom>
              <a:avLst/>
              <a:gdLst/>
              <a:ahLst/>
              <a:cxnLst/>
              <a:rect l="l" t="t" r="r" b="b"/>
              <a:pathLst>
                <a:path w="12735321" h="2255441">
                  <a:moveTo>
                    <a:pt x="0" y="0"/>
                  </a:moveTo>
                  <a:lnTo>
                    <a:pt x="12735321" y="0"/>
                  </a:lnTo>
                  <a:lnTo>
                    <a:pt x="12735321" y="2255441"/>
                  </a:lnTo>
                  <a:lnTo>
                    <a:pt x="0" y="225544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2735321" cy="227449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6561"/>
                </a:lnSpc>
              </a:pPr>
              <a:r>
                <a:rPr lang="en-US" sz="5250" b="1">
                  <a:solidFill>
                    <a:srgbClr val="3B4540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JavaScript: язык для динамики веб-страниц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39254" y="3332857"/>
            <a:ext cx="603789" cy="603789"/>
            <a:chOff x="0" y="0"/>
            <a:chExt cx="805052" cy="80505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322072"/>
                  </a:moveTo>
                  <a:cubicBezTo>
                    <a:pt x="0" y="144145"/>
                    <a:pt x="144145" y="0"/>
                    <a:pt x="322072" y="0"/>
                  </a:cubicBezTo>
                  <a:lnTo>
                    <a:pt x="482981" y="0"/>
                  </a:lnTo>
                  <a:cubicBezTo>
                    <a:pt x="660781" y="0"/>
                    <a:pt x="805053" y="144145"/>
                    <a:pt x="805053" y="322072"/>
                  </a:cubicBezTo>
                  <a:lnTo>
                    <a:pt x="805053" y="482981"/>
                  </a:lnTo>
                  <a:cubicBezTo>
                    <a:pt x="805053" y="660781"/>
                    <a:pt x="660908" y="805053"/>
                    <a:pt x="482981" y="805053"/>
                  </a:cubicBezTo>
                  <a:lnTo>
                    <a:pt x="322072" y="805053"/>
                  </a:lnTo>
                  <a:cubicBezTo>
                    <a:pt x="144145" y="805053"/>
                    <a:pt x="0" y="660908"/>
                    <a:pt x="0" y="48298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1811388" y="3325713"/>
            <a:ext cx="3769519" cy="1264890"/>
            <a:chOff x="0" y="0"/>
            <a:chExt cx="5026025" cy="16865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026025" cy="1686520"/>
            </a:xfrm>
            <a:custGeom>
              <a:avLst/>
              <a:gdLst/>
              <a:ahLst/>
              <a:cxnLst/>
              <a:rect l="l" t="t" r="r" b="b"/>
              <a:pathLst>
                <a:path w="5026025" h="1686520">
                  <a:moveTo>
                    <a:pt x="0" y="0"/>
                  </a:moveTo>
                  <a:lnTo>
                    <a:pt x="5026025" y="0"/>
                  </a:lnTo>
                  <a:lnTo>
                    <a:pt x="5026025" y="1686520"/>
                  </a:lnTo>
                  <a:lnTo>
                    <a:pt x="0" y="16865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5026025" cy="169604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Объектно-ориентированный язык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811388" y="4680049"/>
            <a:ext cx="3769519" cy="2646759"/>
            <a:chOff x="0" y="0"/>
            <a:chExt cx="5026025" cy="352901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26025" cy="3529012"/>
            </a:xfrm>
            <a:custGeom>
              <a:avLst/>
              <a:gdLst/>
              <a:ahLst/>
              <a:cxnLst/>
              <a:rect l="l" t="t" r="r" b="b"/>
              <a:pathLst>
                <a:path w="5026025" h="3529012">
                  <a:moveTo>
                    <a:pt x="0" y="0"/>
                  </a:moveTo>
                  <a:lnTo>
                    <a:pt x="5026025" y="0"/>
                  </a:lnTo>
                  <a:lnTo>
                    <a:pt x="5026025" y="3529012"/>
                  </a:lnTo>
                  <a:lnTo>
                    <a:pt x="0" y="3529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0"/>
              <a:ext cx="5026025" cy="36242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3"/>
                </a:lnSpc>
              </a:pPr>
              <a:r>
                <a:rPr lang="en-US" sz="2061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Позволяет создавать объекты во время выполнения, поддерживает анонимные функции и автоматическое управление памятью.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5849242" y="3332857"/>
            <a:ext cx="603789" cy="603789"/>
            <a:chOff x="0" y="0"/>
            <a:chExt cx="805052" cy="80505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322072"/>
                  </a:moveTo>
                  <a:cubicBezTo>
                    <a:pt x="0" y="144145"/>
                    <a:pt x="144145" y="0"/>
                    <a:pt x="322072" y="0"/>
                  </a:cubicBezTo>
                  <a:lnTo>
                    <a:pt x="482981" y="0"/>
                  </a:lnTo>
                  <a:cubicBezTo>
                    <a:pt x="660781" y="0"/>
                    <a:pt x="805053" y="144145"/>
                    <a:pt x="805053" y="322072"/>
                  </a:cubicBezTo>
                  <a:lnTo>
                    <a:pt x="805053" y="482981"/>
                  </a:lnTo>
                  <a:cubicBezTo>
                    <a:pt x="805053" y="660781"/>
                    <a:pt x="660908" y="805053"/>
                    <a:pt x="482981" y="805053"/>
                  </a:cubicBezTo>
                  <a:lnTo>
                    <a:pt x="322072" y="805053"/>
                  </a:lnTo>
                  <a:cubicBezTo>
                    <a:pt x="144145" y="805053"/>
                    <a:pt x="0" y="660908"/>
                    <a:pt x="0" y="48298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6721376" y="3325713"/>
            <a:ext cx="3354586" cy="426393"/>
            <a:chOff x="0" y="0"/>
            <a:chExt cx="4472781" cy="56852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472781" cy="568524"/>
            </a:xfrm>
            <a:custGeom>
              <a:avLst/>
              <a:gdLst/>
              <a:ahLst/>
              <a:cxnLst/>
              <a:rect l="l" t="t" r="r" b="b"/>
              <a:pathLst>
                <a:path w="4472781" h="568524">
                  <a:moveTo>
                    <a:pt x="0" y="0"/>
                  </a:moveTo>
                  <a:lnTo>
                    <a:pt x="4472781" y="0"/>
                  </a:lnTo>
                  <a:lnTo>
                    <a:pt x="4472781" y="568524"/>
                  </a:lnTo>
                  <a:lnTo>
                    <a:pt x="0" y="568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"/>
              <a:ext cx="4472781" cy="5780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Безопасность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721376" y="3841552"/>
            <a:ext cx="3769519" cy="2646759"/>
            <a:chOff x="0" y="0"/>
            <a:chExt cx="5026025" cy="352901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026025" cy="3529012"/>
            </a:xfrm>
            <a:custGeom>
              <a:avLst/>
              <a:gdLst/>
              <a:ahLst/>
              <a:cxnLst/>
              <a:rect l="l" t="t" r="r" b="b"/>
              <a:pathLst>
                <a:path w="5026025" h="3529012">
                  <a:moveTo>
                    <a:pt x="0" y="0"/>
                  </a:moveTo>
                  <a:lnTo>
                    <a:pt x="5026025" y="0"/>
                  </a:lnTo>
                  <a:lnTo>
                    <a:pt x="5026025" y="3529012"/>
                  </a:lnTo>
                  <a:lnTo>
                    <a:pt x="0" y="35290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95250"/>
              <a:ext cx="5026025" cy="362426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3"/>
                </a:lnSpc>
              </a:pPr>
              <a:r>
                <a:rPr lang="en-US" sz="2061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Ограничен в доступе к файловой системе и другим ресурсам, что обеспечивает безопасность исполнения в браузере.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39254" y="7896969"/>
            <a:ext cx="603789" cy="603789"/>
            <a:chOff x="0" y="0"/>
            <a:chExt cx="805052" cy="80505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05053" cy="805053"/>
            </a:xfrm>
            <a:custGeom>
              <a:avLst/>
              <a:gdLst/>
              <a:ahLst/>
              <a:cxnLst/>
              <a:rect l="l" t="t" r="r" b="b"/>
              <a:pathLst>
                <a:path w="805053" h="805053">
                  <a:moveTo>
                    <a:pt x="0" y="322072"/>
                  </a:moveTo>
                  <a:cubicBezTo>
                    <a:pt x="0" y="144145"/>
                    <a:pt x="144145" y="0"/>
                    <a:pt x="322072" y="0"/>
                  </a:cubicBezTo>
                  <a:lnTo>
                    <a:pt x="482981" y="0"/>
                  </a:lnTo>
                  <a:cubicBezTo>
                    <a:pt x="660781" y="0"/>
                    <a:pt x="805053" y="144145"/>
                    <a:pt x="805053" y="322072"/>
                  </a:cubicBezTo>
                  <a:lnTo>
                    <a:pt x="805053" y="482981"/>
                  </a:lnTo>
                  <a:cubicBezTo>
                    <a:pt x="805053" y="660781"/>
                    <a:pt x="660908" y="805053"/>
                    <a:pt x="482981" y="805053"/>
                  </a:cubicBezTo>
                  <a:lnTo>
                    <a:pt x="322072" y="805053"/>
                  </a:lnTo>
                  <a:cubicBezTo>
                    <a:pt x="144145" y="805053"/>
                    <a:pt x="0" y="660908"/>
                    <a:pt x="0" y="482981"/>
                  </a:cubicBezTo>
                  <a:close/>
                </a:path>
              </a:pathLst>
            </a:custGeom>
            <a:solidFill>
              <a:srgbClr val="E8F3E8"/>
            </a:solidFill>
          </p:spPr>
        </p:sp>
      </p:grpSp>
      <p:grpSp>
        <p:nvGrpSpPr>
          <p:cNvPr id="29" name="Group 29"/>
          <p:cNvGrpSpPr/>
          <p:nvPr/>
        </p:nvGrpSpPr>
        <p:grpSpPr>
          <a:xfrm>
            <a:off x="1811388" y="7889825"/>
            <a:ext cx="4205288" cy="426393"/>
            <a:chOff x="0" y="0"/>
            <a:chExt cx="5607051" cy="56852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607051" cy="568524"/>
            </a:xfrm>
            <a:custGeom>
              <a:avLst/>
              <a:gdLst/>
              <a:ahLst/>
              <a:cxnLst/>
              <a:rect l="l" t="t" r="r" b="b"/>
              <a:pathLst>
                <a:path w="5607051" h="568524">
                  <a:moveTo>
                    <a:pt x="0" y="0"/>
                  </a:moveTo>
                  <a:lnTo>
                    <a:pt x="5607051" y="0"/>
                  </a:lnTo>
                  <a:lnTo>
                    <a:pt x="5607051" y="568524"/>
                  </a:lnTo>
                  <a:lnTo>
                    <a:pt x="0" y="5685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9525"/>
              <a:ext cx="5607051" cy="57804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249"/>
                </a:lnSpc>
              </a:pPr>
              <a:r>
                <a:rPr lang="en-US" sz="2625" b="1">
                  <a:solidFill>
                    <a:srgbClr val="405449"/>
                  </a:solidFill>
                  <a:latin typeface="Fraunces Bold"/>
                  <a:ea typeface="Fraunces Bold"/>
                  <a:cs typeface="Fraunces Bold"/>
                  <a:sym typeface="Fraunces Bold"/>
                </a:rPr>
                <a:t>Подключение скриптов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811388" y="8405664"/>
            <a:ext cx="8679359" cy="929877"/>
            <a:chOff x="0" y="0"/>
            <a:chExt cx="11572479" cy="1239837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1572479" cy="1239837"/>
            </a:xfrm>
            <a:custGeom>
              <a:avLst/>
              <a:gdLst/>
              <a:ahLst/>
              <a:cxnLst/>
              <a:rect l="l" t="t" r="r" b="b"/>
              <a:pathLst>
                <a:path w="11572479" h="1239837">
                  <a:moveTo>
                    <a:pt x="0" y="0"/>
                  </a:moveTo>
                  <a:lnTo>
                    <a:pt x="11572479" y="0"/>
                  </a:lnTo>
                  <a:lnTo>
                    <a:pt x="11572479" y="1239837"/>
                  </a:lnTo>
                  <a:lnTo>
                    <a:pt x="0" y="123983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95250"/>
              <a:ext cx="11572479" cy="1335087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373"/>
                </a:lnSpc>
              </a:pPr>
              <a:r>
                <a:rPr lang="en-US" sz="2061">
                  <a:solidFill>
                    <a:srgbClr val="405449"/>
                  </a:solidFill>
                  <a:latin typeface="Arimo"/>
                  <a:ea typeface="Arimo"/>
                  <a:cs typeface="Arimo"/>
                  <a:sym typeface="Arimo"/>
                </a:rPr>
                <a:t>Через теги &lt;script&gt; с встроенным кодом или внешними файлами.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2270</Words>
  <Application>Microsoft Office PowerPoint</Application>
  <PresentationFormat>Özel</PresentationFormat>
  <Paragraphs>566</Paragraphs>
  <Slides>32</Slides>
  <Notes>31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9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32</vt:i4>
      </vt:variant>
    </vt:vector>
  </HeadingPairs>
  <TitlesOfParts>
    <vt:vector size="42" baseType="lpstr">
      <vt:lpstr>Canva Sans Bold</vt:lpstr>
      <vt:lpstr>Calibri</vt:lpstr>
      <vt:lpstr>Canva Sans Italics</vt:lpstr>
      <vt:lpstr>Arial</vt:lpstr>
      <vt:lpstr>Fraunces Bold</vt:lpstr>
      <vt:lpstr>Arimo</vt:lpstr>
      <vt:lpstr>Canva Sans</vt:lpstr>
      <vt:lpstr>Canva Sans Bold Italics</vt:lpstr>
      <vt:lpstr>Consolas</vt:lpstr>
      <vt:lpstr>Office Theme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по курсовой.pptx</dc:title>
  <dc:creator>MSI</dc:creator>
  <cp:lastModifiedBy>MSI</cp:lastModifiedBy>
  <cp:revision>2</cp:revision>
  <dcterms:created xsi:type="dcterms:W3CDTF">2006-08-16T00:00:00Z</dcterms:created>
  <dcterms:modified xsi:type="dcterms:W3CDTF">2025-05-07T19:44:22Z</dcterms:modified>
  <dc:identifier>DAGmq0iT6o0</dc:identifier>
</cp:coreProperties>
</file>